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72" r:id="rId7"/>
    <p:sldId id="274" r:id="rId8"/>
    <p:sldId id="275" r:id="rId9"/>
    <p:sldId id="276" r:id="rId10"/>
    <p:sldId id="282" r:id="rId11"/>
    <p:sldId id="280" r:id="rId12"/>
    <p:sldId id="278" r:id="rId13"/>
    <p:sldId id="279" r:id="rId14"/>
    <p:sldId id="270" r:id="rId15"/>
    <p:sldId id="259" r:id="rId16"/>
    <p:sldId id="283" r:id="rId17"/>
    <p:sldId id="260" r:id="rId18"/>
    <p:sldId id="261" r:id="rId19"/>
    <p:sldId id="262" r:id="rId20"/>
    <p:sldId id="263" r:id="rId21"/>
    <p:sldId id="268" r:id="rId22"/>
    <p:sldId id="284" r:id="rId23"/>
    <p:sldId id="264" r:id="rId24"/>
    <p:sldId id="265" r:id="rId25"/>
    <p:sldId id="266" r:id="rId26"/>
    <p:sldId id="286" r:id="rId27"/>
    <p:sldId id="287"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5" autoAdjust="0"/>
    <p:restoredTop sz="94660"/>
  </p:normalViewPr>
  <p:slideViewPr>
    <p:cSldViewPr snapToGrid="0">
      <p:cViewPr varScale="1">
        <p:scale>
          <a:sx n="115" d="100"/>
          <a:sy n="115" d="100"/>
        </p:scale>
        <p:origin x="4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1EAA9-A632-40A4-864D-AC57118ED0D0}"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2AFF5-41C2-4974-AEC9-EB451B05932A}" type="slidenum">
              <a:rPr lang="en-GB" smtClean="0"/>
              <a:t>‹#›</a:t>
            </a:fld>
            <a:endParaRPr lang="en-GB"/>
          </a:p>
        </p:txBody>
      </p:sp>
    </p:spTree>
    <p:extLst>
      <p:ext uri="{BB962C8B-B14F-4D97-AF65-F5344CB8AC3E}">
        <p14:creationId xmlns:p14="http://schemas.microsoft.com/office/powerpoint/2010/main" val="366962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83344C-A392-4094-AA16-0B636C6B4951}"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93002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83344C-A392-4094-AA16-0B636C6B4951}"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250227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83344C-A392-4094-AA16-0B636C6B4951}"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262111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83344C-A392-4094-AA16-0B636C6B4951}"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375714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83344C-A392-4094-AA16-0B636C6B4951}"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336347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83344C-A392-4094-AA16-0B636C6B4951}"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90603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83344C-A392-4094-AA16-0B636C6B4951}"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243869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83344C-A392-4094-AA16-0B636C6B4951}"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17417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3344C-A392-4094-AA16-0B636C6B4951}"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73836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83344C-A392-4094-AA16-0B636C6B4951}"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52144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83344C-A392-4094-AA16-0B636C6B4951}"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2BE9EA-94C6-4459-8BA6-1EE9F2D70F20}" type="slidenum">
              <a:rPr lang="en-GB" smtClean="0"/>
              <a:t>‹#›</a:t>
            </a:fld>
            <a:endParaRPr lang="en-GB"/>
          </a:p>
        </p:txBody>
      </p:sp>
    </p:spTree>
    <p:extLst>
      <p:ext uri="{BB962C8B-B14F-4D97-AF65-F5344CB8AC3E}">
        <p14:creationId xmlns:p14="http://schemas.microsoft.com/office/powerpoint/2010/main" val="18214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3344C-A392-4094-AA16-0B636C6B4951}"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BE9EA-94C6-4459-8BA6-1EE9F2D70F20}" type="slidenum">
              <a:rPr lang="en-GB" smtClean="0"/>
              <a:t>‹#›</a:t>
            </a:fld>
            <a:endParaRPr lang="en-GB"/>
          </a:p>
        </p:txBody>
      </p:sp>
    </p:spTree>
    <p:extLst>
      <p:ext uri="{BB962C8B-B14F-4D97-AF65-F5344CB8AC3E}">
        <p14:creationId xmlns:p14="http://schemas.microsoft.com/office/powerpoint/2010/main" val="195806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qwgeZooUmQ" TargetMode="External"/><Relationship Id="rId2" Type="http://schemas.openxmlformats.org/officeDocument/2006/relationships/hyperlink" Target="https://www.youtube.com/watch?v=57OfpjO_ZU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T0BQlJZa2Qk"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QbEtjZ-AH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oreignlanguagecollective.com/13-french-movies-can-watch-youtube/" TargetMode="External"/><Relationship Id="rId2" Type="http://schemas.openxmlformats.org/officeDocument/2006/relationships/hyperlink" Target="https://www.fluentu.com/blog/french/best-french-movies-on-netflix/" TargetMode="External"/><Relationship Id="rId1" Type="http://schemas.openxmlformats.org/officeDocument/2006/relationships/slideLayout" Target="../slideLayouts/slideLayout2.xml"/><Relationship Id="rId4" Type="http://schemas.openxmlformats.org/officeDocument/2006/relationships/hyperlink" Target="https://innerfrench.com/49-pourquoi-series-populaire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QbEtjZ-AH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16" y="2910162"/>
            <a:ext cx="11370186" cy="2387600"/>
          </a:xfrm>
        </p:spPr>
        <p:txBody>
          <a:bodyPr>
            <a:normAutofit/>
          </a:bodyPr>
          <a:lstStyle/>
          <a:p>
            <a:r>
              <a:rPr lang="en-GB" sz="4000" i="1" dirty="0" smtClean="0"/>
              <a:t>Objectives: We are going to …</a:t>
            </a:r>
            <a:r>
              <a:rPr lang="en-GB" sz="4000" i="1" dirty="0"/>
              <a:t/>
            </a:r>
            <a:br>
              <a:rPr lang="en-GB" sz="4000" i="1" dirty="0"/>
            </a:br>
            <a:r>
              <a:rPr lang="en-GB" sz="4000" i="1" dirty="0" smtClean="0"/>
              <a:t>1) Learn about the birth of cinema</a:t>
            </a:r>
            <a:br>
              <a:rPr lang="en-GB" sz="4000" i="1" dirty="0" smtClean="0"/>
            </a:br>
            <a:r>
              <a:rPr lang="en-GB" sz="4000" i="1" dirty="0" smtClean="0"/>
              <a:t>2) Complete a </a:t>
            </a:r>
            <a:r>
              <a:rPr lang="en-GB" sz="4000" i="1" dirty="0"/>
              <a:t>s</a:t>
            </a:r>
            <a:r>
              <a:rPr lang="en-GB" sz="4000" i="1" dirty="0" smtClean="0"/>
              <a:t>peaking activity on a short film</a:t>
            </a:r>
            <a:br>
              <a:rPr lang="en-GB" sz="4000" i="1" dirty="0" smtClean="0"/>
            </a:br>
            <a:r>
              <a:rPr lang="en-GB" sz="4000" i="1" dirty="0" smtClean="0"/>
              <a:t>3) Study the popularity of French </a:t>
            </a:r>
            <a:r>
              <a:rPr lang="en-GB" sz="4000" i="1" dirty="0" err="1" smtClean="0"/>
              <a:t>cinéma</a:t>
            </a:r>
            <a:endParaRPr lang="en-GB" sz="4000" i="1" dirty="0"/>
          </a:p>
        </p:txBody>
      </p:sp>
      <p:sp>
        <p:nvSpPr>
          <p:cNvPr id="3" name="Rectangle 2"/>
          <p:cNvSpPr/>
          <p:nvPr/>
        </p:nvSpPr>
        <p:spPr>
          <a:xfrm>
            <a:off x="82616" y="0"/>
            <a:ext cx="11649090" cy="3170099"/>
          </a:xfrm>
          <a:prstGeom prst="rect">
            <a:avLst/>
          </a:prstGeom>
        </p:spPr>
        <p:txBody>
          <a:bodyPr wrap="square">
            <a:spAutoFit/>
          </a:bodyPr>
          <a:lstStyle/>
          <a:p>
            <a:pPr algn="ctr"/>
            <a:r>
              <a:rPr lang="en-GB" sz="4000" b="1" u="sng" dirty="0" smtClean="0"/>
              <a:t>Session 6: Le </a:t>
            </a:r>
            <a:r>
              <a:rPr lang="en-GB" sz="4000" b="1" u="sng" dirty="0" err="1" smtClean="0"/>
              <a:t>cinéma</a:t>
            </a:r>
            <a:r>
              <a:rPr lang="en-GB" sz="4000" b="1" u="sng" dirty="0" smtClean="0"/>
              <a:t> – 2</a:t>
            </a:r>
            <a:r>
              <a:rPr lang="en-GB" sz="4000" b="1" u="sng" baseline="30000" dirty="0" smtClean="0"/>
              <a:t>nd</a:t>
            </a:r>
            <a:r>
              <a:rPr lang="en-GB" sz="4000" b="1" u="sng" dirty="0" smtClean="0"/>
              <a:t> lesson</a:t>
            </a:r>
            <a:r>
              <a:rPr lang="en-GB" sz="4000" dirty="0" smtClean="0"/>
              <a:t/>
            </a:r>
            <a:br>
              <a:rPr lang="en-GB" sz="4000" dirty="0" smtClean="0"/>
            </a:br>
            <a:r>
              <a:rPr lang="en-GB" sz="4000" dirty="0" err="1" smtClean="0"/>
              <a:t>Objectifs</a:t>
            </a:r>
            <a:r>
              <a:rPr lang="en-GB" sz="4000" dirty="0"/>
              <a:t>: </a:t>
            </a:r>
            <a:r>
              <a:rPr lang="en-GB" sz="4000" dirty="0" err="1" smtClean="0"/>
              <a:t>Vous</a:t>
            </a:r>
            <a:r>
              <a:rPr lang="en-GB" sz="4000" dirty="0" smtClean="0"/>
              <a:t> </a:t>
            </a:r>
            <a:r>
              <a:rPr lang="en-GB" sz="4000" dirty="0" err="1" smtClean="0"/>
              <a:t>allez</a:t>
            </a:r>
            <a:r>
              <a:rPr lang="en-GB" sz="4000" dirty="0" smtClean="0"/>
              <a:t> … </a:t>
            </a:r>
          </a:p>
          <a:p>
            <a:pPr marL="742950" indent="-742950" algn="ctr">
              <a:buAutoNum type="arabicParenR"/>
            </a:pPr>
            <a:r>
              <a:rPr lang="en-GB" sz="4000" dirty="0" err="1" smtClean="0"/>
              <a:t>Découvrir</a:t>
            </a:r>
            <a:r>
              <a:rPr lang="en-GB" sz="4000" dirty="0" smtClean="0"/>
              <a:t> </a:t>
            </a:r>
            <a:r>
              <a:rPr lang="en-GB" sz="4000" dirty="0"/>
              <a:t>la naissance du </a:t>
            </a:r>
            <a:r>
              <a:rPr lang="en-GB" sz="4000" dirty="0" err="1"/>
              <a:t>cinéma</a:t>
            </a:r>
            <a:r>
              <a:rPr lang="en-GB" sz="4000" dirty="0"/>
              <a:t> </a:t>
            </a:r>
            <a:endParaRPr lang="en-GB" sz="4000" dirty="0" smtClean="0"/>
          </a:p>
          <a:p>
            <a:pPr marL="742950" indent="-742950" algn="ctr">
              <a:buAutoNum type="arabicParenR"/>
            </a:pPr>
            <a:r>
              <a:rPr lang="en-GB" sz="4000" dirty="0" err="1" smtClean="0"/>
              <a:t>Réaliser</a:t>
            </a:r>
            <a:r>
              <a:rPr lang="en-GB" sz="4000" dirty="0" smtClean="0"/>
              <a:t> </a:t>
            </a:r>
            <a:r>
              <a:rPr lang="en-GB" sz="4000" dirty="0" err="1"/>
              <a:t>une</a:t>
            </a:r>
            <a:r>
              <a:rPr lang="en-GB" sz="4000" dirty="0"/>
              <a:t> </a:t>
            </a:r>
            <a:r>
              <a:rPr lang="en-GB" sz="4000" dirty="0" err="1"/>
              <a:t>activité</a:t>
            </a:r>
            <a:r>
              <a:rPr lang="en-GB" sz="4000" dirty="0"/>
              <a:t> </a:t>
            </a:r>
            <a:r>
              <a:rPr lang="en-GB" sz="4000" dirty="0" err="1"/>
              <a:t>orale</a:t>
            </a:r>
            <a:r>
              <a:rPr lang="en-GB" sz="4000" dirty="0"/>
              <a:t> sur un </a:t>
            </a:r>
            <a:r>
              <a:rPr lang="en-GB" sz="4000" dirty="0" smtClean="0"/>
              <a:t>court-</a:t>
            </a:r>
            <a:r>
              <a:rPr lang="en-GB" sz="4000" dirty="0" err="1" smtClean="0"/>
              <a:t>métrage</a:t>
            </a:r>
            <a:r>
              <a:rPr lang="en-GB" sz="4000" dirty="0" smtClean="0"/>
              <a:t> </a:t>
            </a:r>
          </a:p>
          <a:p>
            <a:pPr marL="742950" indent="-742950" algn="ctr">
              <a:buAutoNum type="arabicParenR"/>
            </a:pPr>
            <a:r>
              <a:rPr lang="en-GB" sz="4000" dirty="0" err="1" smtClean="0"/>
              <a:t>Etudier</a:t>
            </a:r>
            <a:r>
              <a:rPr lang="en-GB" sz="4000" dirty="0" smtClean="0"/>
              <a:t> </a:t>
            </a:r>
            <a:r>
              <a:rPr lang="en-GB" sz="4000" dirty="0"/>
              <a:t>la </a:t>
            </a:r>
            <a:r>
              <a:rPr lang="en-GB" sz="4000" dirty="0" err="1"/>
              <a:t>popularité</a:t>
            </a:r>
            <a:r>
              <a:rPr lang="en-GB" sz="4000" dirty="0"/>
              <a:t> du </a:t>
            </a:r>
            <a:r>
              <a:rPr lang="en-GB" sz="4000" dirty="0" err="1"/>
              <a:t>cinéma</a:t>
            </a:r>
            <a:r>
              <a:rPr lang="en-GB" sz="4000" dirty="0"/>
              <a:t> </a:t>
            </a:r>
            <a:r>
              <a:rPr lang="en-GB" sz="4000" dirty="0" err="1"/>
              <a:t>français</a:t>
            </a:r>
            <a:endParaRPr lang="en-GB" sz="4000" dirty="0"/>
          </a:p>
        </p:txBody>
      </p:sp>
      <p:sp>
        <p:nvSpPr>
          <p:cNvPr id="4" name="Title 1"/>
          <p:cNvSpPr txBox="1">
            <a:spLocks/>
          </p:cNvSpPr>
          <p:nvPr/>
        </p:nvSpPr>
        <p:spPr>
          <a:xfrm>
            <a:off x="1371600" y="5297762"/>
            <a:ext cx="9484822" cy="1305098"/>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rgbClr val="00B050"/>
                </a:solidFill>
              </a:rPr>
              <a:t>Please follow the </a:t>
            </a:r>
            <a:r>
              <a:rPr lang="en-GB" dirty="0" err="1" smtClean="0">
                <a:solidFill>
                  <a:srgbClr val="00B050"/>
                </a:solidFill>
              </a:rPr>
              <a:t>powerpoint</a:t>
            </a:r>
            <a:r>
              <a:rPr lang="en-GB" dirty="0" smtClean="0">
                <a:solidFill>
                  <a:srgbClr val="00B050"/>
                </a:solidFill>
              </a:rPr>
              <a:t> and self-mark any activities in red font where I have provided the answers.</a:t>
            </a:r>
            <a:br>
              <a:rPr lang="en-GB" dirty="0" smtClean="0">
                <a:solidFill>
                  <a:srgbClr val="00B050"/>
                </a:solidFill>
              </a:rPr>
            </a:br>
            <a:r>
              <a:rPr lang="en-GB" dirty="0" smtClean="0">
                <a:solidFill>
                  <a:srgbClr val="00B050"/>
                </a:solidFill>
              </a:rPr>
              <a:t> </a:t>
            </a:r>
            <a:br>
              <a:rPr lang="en-GB" dirty="0" smtClean="0">
                <a:solidFill>
                  <a:srgbClr val="00B050"/>
                </a:solidFill>
              </a:rPr>
            </a:br>
            <a:r>
              <a:rPr lang="en-GB" dirty="0" smtClean="0">
                <a:solidFill>
                  <a:srgbClr val="00B050"/>
                </a:solidFill>
              </a:rPr>
              <a:t>Please can you </a:t>
            </a:r>
            <a:r>
              <a:rPr lang="en-GB" b="1" dirty="0" smtClean="0">
                <a:solidFill>
                  <a:srgbClr val="00B050"/>
                </a:solidFill>
              </a:rPr>
              <a:t>type up</a:t>
            </a:r>
            <a:r>
              <a:rPr lang="en-GB" dirty="0" smtClean="0">
                <a:solidFill>
                  <a:srgbClr val="00B050"/>
                </a:solidFill>
              </a:rPr>
              <a:t> all your work to the word document attached </a:t>
            </a:r>
            <a:r>
              <a:rPr lang="en-GB" dirty="0" smtClean="0">
                <a:solidFill>
                  <a:srgbClr val="00B050"/>
                </a:solidFill>
              </a:rPr>
              <a:t>“</a:t>
            </a:r>
            <a:r>
              <a:rPr lang="en-GB" b="1" dirty="0">
                <a:solidFill>
                  <a:srgbClr val="00B050"/>
                </a:solidFill>
              </a:rPr>
              <a:t>4 - Session 6 - worksheet </a:t>
            </a:r>
            <a:r>
              <a:rPr lang="en-GB" b="1" dirty="0" err="1">
                <a:solidFill>
                  <a:srgbClr val="00B050"/>
                </a:solidFill>
              </a:rPr>
              <a:t>cinéma</a:t>
            </a:r>
            <a:r>
              <a:rPr lang="en-GB" b="1" dirty="0">
                <a:solidFill>
                  <a:srgbClr val="00B050"/>
                </a:solidFill>
              </a:rPr>
              <a:t> - 2nd lesson“</a:t>
            </a:r>
            <a:r>
              <a:rPr lang="en-GB" dirty="0" smtClean="0">
                <a:solidFill>
                  <a:srgbClr val="00B050"/>
                </a:solidFill>
              </a:rPr>
              <a:t> </a:t>
            </a:r>
            <a:r>
              <a:rPr lang="en-GB" dirty="0" smtClean="0">
                <a:solidFill>
                  <a:srgbClr val="00B050"/>
                </a:solidFill>
              </a:rPr>
              <a:t>or complete the exercises on a piece of paper.</a:t>
            </a:r>
            <a:endParaRPr lang="en-GB" dirty="0"/>
          </a:p>
        </p:txBody>
      </p:sp>
    </p:spTree>
    <p:extLst>
      <p:ext uri="{BB962C8B-B14F-4D97-AF65-F5344CB8AC3E}">
        <p14:creationId xmlns:p14="http://schemas.microsoft.com/office/powerpoint/2010/main" val="255362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932" y="2400391"/>
            <a:ext cx="11157857" cy="4351338"/>
          </a:xfrm>
        </p:spPr>
        <p:txBody>
          <a:bodyPr>
            <a:normAutofit fontScale="85000" lnSpcReduction="10000"/>
          </a:bodyPr>
          <a:lstStyle/>
          <a:p>
            <a:pPr marL="0" indent="0">
              <a:buNone/>
            </a:pPr>
            <a:r>
              <a:rPr lang="fr-FR" b="1" dirty="0" err="1">
                <a:solidFill>
                  <a:srgbClr val="00B050"/>
                </a:solidFill>
              </a:rPr>
              <a:t>Suggested</a:t>
            </a:r>
            <a:r>
              <a:rPr lang="fr-FR" b="1" dirty="0">
                <a:solidFill>
                  <a:srgbClr val="00B050"/>
                </a:solidFill>
              </a:rPr>
              <a:t> </a:t>
            </a:r>
            <a:r>
              <a:rPr lang="fr-FR" b="1" dirty="0" err="1">
                <a:solidFill>
                  <a:srgbClr val="00B050"/>
                </a:solidFill>
              </a:rPr>
              <a:t>answers</a:t>
            </a:r>
            <a:endParaRPr lang="en-GB" b="1" dirty="0">
              <a:solidFill>
                <a:srgbClr val="00B050"/>
              </a:solidFill>
            </a:endParaRPr>
          </a:p>
          <a:p>
            <a:pPr marL="0" indent="0">
              <a:buNone/>
            </a:pPr>
            <a:r>
              <a:rPr lang="fr-FR" dirty="0">
                <a:solidFill>
                  <a:srgbClr val="00B050"/>
                </a:solidFill>
              </a:rPr>
              <a:t>1 	Auguste Lumière est né le 19 octobre 1862 à Besançon et il est mort le 10 avril 1954. Louis Lumière est né le 5 octobre 1864 à Besançon et il est mort le 6 juin 1948. </a:t>
            </a:r>
            <a:endParaRPr lang="en-GB" dirty="0">
              <a:solidFill>
                <a:srgbClr val="00B050"/>
              </a:solidFill>
            </a:endParaRPr>
          </a:p>
          <a:p>
            <a:pPr marL="0" indent="0">
              <a:buNone/>
            </a:pPr>
            <a:r>
              <a:rPr lang="fr-FR" dirty="0">
                <a:solidFill>
                  <a:srgbClr val="00B050"/>
                </a:solidFill>
              </a:rPr>
              <a:t>2 	Ils ont montré dix courts métrages: </a:t>
            </a:r>
            <a:r>
              <a:rPr lang="fr-FR" i="1" dirty="0">
                <a:solidFill>
                  <a:srgbClr val="00B050"/>
                </a:solidFill>
              </a:rPr>
              <a:t>La Sortie de l’Usine Lumière à Lyon</a:t>
            </a:r>
            <a:r>
              <a:rPr lang="fr-FR" dirty="0">
                <a:solidFill>
                  <a:srgbClr val="00B050"/>
                </a:solidFill>
              </a:rPr>
              <a:t>, </a:t>
            </a:r>
            <a:r>
              <a:rPr lang="fr-FR" i="1" dirty="0">
                <a:solidFill>
                  <a:srgbClr val="00B050"/>
                </a:solidFill>
              </a:rPr>
              <a:t>Le Jardinier </a:t>
            </a:r>
            <a:r>
              <a:rPr lang="fr-FR" dirty="0">
                <a:solidFill>
                  <a:srgbClr val="00B050"/>
                </a:solidFill>
              </a:rPr>
              <a:t>(</a:t>
            </a:r>
            <a:r>
              <a:rPr lang="fr-FR" i="1" dirty="0">
                <a:solidFill>
                  <a:srgbClr val="00B050"/>
                </a:solidFill>
              </a:rPr>
              <a:t>l’Arroseur arrosé</a:t>
            </a:r>
            <a:r>
              <a:rPr lang="fr-FR" dirty="0">
                <a:solidFill>
                  <a:srgbClr val="00B050"/>
                </a:solidFill>
              </a:rPr>
              <a:t>), </a:t>
            </a:r>
            <a:r>
              <a:rPr lang="fr-FR" i="1" dirty="0">
                <a:solidFill>
                  <a:srgbClr val="00B050"/>
                </a:solidFill>
              </a:rPr>
              <a:t>Le Débarquement du Congrès de Photographie à Lyon</a:t>
            </a:r>
            <a:r>
              <a:rPr lang="fr-FR" dirty="0">
                <a:solidFill>
                  <a:srgbClr val="00B050"/>
                </a:solidFill>
              </a:rPr>
              <a:t>, </a:t>
            </a:r>
            <a:r>
              <a:rPr lang="fr-FR" i="1" dirty="0">
                <a:solidFill>
                  <a:srgbClr val="00B050"/>
                </a:solidFill>
              </a:rPr>
              <a:t>La Voltige</a:t>
            </a:r>
            <a:r>
              <a:rPr lang="fr-FR" dirty="0">
                <a:solidFill>
                  <a:srgbClr val="00B050"/>
                </a:solidFill>
              </a:rPr>
              <a:t>, </a:t>
            </a:r>
            <a:r>
              <a:rPr lang="fr-FR" i="1" dirty="0">
                <a:solidFill>
                  <a:srgbClr val="00B050"/>
                </a:solidFill>
              </a:rPr>
              <a:t>La Pêche aux poissons rouges</a:t>
            </a:r>
            <a:r>
              <a:rPr lang="fr-FR" dirty="0">
                <a:solidFill>
                  <a:srgbClr val="00B050"/>
                </a:solidFill>
              </a:rPr>
              <a:t>, </a:t>
            </a:r>
            <a:r>
              <a:rPr lang="fr-FR" i="1" dirty="0">
                <a:solidFill>
                  <a:srgbClr val="00B050"/>
                </a:solidFill>
              </a:rPr>
              <a:t>Les Forgerons</a:t>
            </a:r>
            <a:r>
              <a:rPr lang="fr-FR" dirty="0">
                <a:solidFill>
                  <a:srgbClr val="00B050"/>
                </a:solidFill>
              </a:rPr>
              <a:t>, </a:t>
            </a:r>
            <a:r>
              <a:rPr lang="fr-FR" i="1" dirty="0">
                <a:solidFill>
                  <a:srgbClr val="00B050"/>
                </a:solidFill>
              </a:rPr>
              <a:t>Le Repas de bébé</a:t>
            </a:r>
            <a:r>
              <a:rPr lang="fr-FR" dirty="0">
                <a:solidFill>
                  <a:srgbClr val="00B050"/>
                </a:solidFill>
              </a:rPr>
              <a:t>, </a:t>
            </a:r>
            <a:r>
              <a:rPr lang="fr-FR" i="1" dirty="0">
                <a:solidFill>
                  <a:srgbClr val="00B050"/>
                </a:solidFill>
              </a:rPr>
              <a:t>Le Saut à la couverture</a:t>
            </a:r>
            <a:r>
              <a:rPr lang="fr-FR" dirty="0">
                <a:solidFill>
                  <a:srgbClr val="00B050"/>
                </a:solidFill>
              </a:rPr>
              <a:t>, </a:t>
            </a:r>
            <a:r>
              <a:rPr lang="fr-FR" i="1" dirty="0">
                <a:solidFill>
                  <a:srgbClr val="00B050"/>
                </a:solidFill>
              </a:rPr>
              <a:t>La Place des Cordeliers à Lyon</a:t>
            </a:r>
            <a:r>
              <a:rPr lang="fr-FR" dirty="0">
                <a:solidFill>
                  <a:srgbClr val="00B050"/>
                </a:solidFill>
              </a:rPr>
              <a:t>, </a:t>
            </a:r>
            <a:r>
              <a:rPr lang="fr-FR" i="1" dirty="0">
                <a:solidFill>
                  <a:srgbClr val="00B050"/>
                </a:solidFill>
              </a:rPr>
              <a:t>La Mer </a:t>
            </a:r>
            <a:r>
              <a:rPr lang="fr-FR" dirty="0">
                <a:solidFill>
                  <a:srgbClr val="00B050"/>
                </a:solidFill>
              </a:rPr>
              <a:t>(</a:t>
            </a:r>
            <a:r>
              <a:rPr lang="fr-FR" i="1" dirty="0">
                <a:solidFill>
                  <a:srgbClr val="00B050"/>
                </a:solidFill>
              </a:rPr>
              <a:t>Baignade en mer</a:t>
            </a:r>
            <a:r>
              <a:rPr lang="fr-FR" dirty="0">
                <a:solidFill>
                  <a:srgbClr val="00B050"/>
                </a:solidFill>
              </a:rPr>
              <a:t>). </a:t>
            </a:r>
            <a:endParaRPr lang="en-GB" dirty="0">
              <a:solidFill>
                <a:srgbClr val="00B050"/>
              </a:solidFill>
            </a:endParaRPr>
          </a:p>
          <a:p>
            <a:pPr marL="0" indent="0">
              <a:buNone/>
            </a:pPr>
            <a:r>
              <a:rPr lang="fr-FR" dirty="0">
                <a:solidFill>
                  <a:srgbClr val="00B050"/>
                </a:solidFill>
              </a:rPr>
              <a:t>3 	Durée du programme: entre 7 et 8 minutes. </a:t>
            </a:r>
            <a:r>
              <a:rPr lang="en-GB" dirty="0" smtClean="0">
                <a:solidFill>
                  <a:srgbClr val="00B050"/>
                </a:solidFill>
              </a:rPr>
              <a:t>(different </a:t>
            </a:r>
            <a:r>
              <a:rPr lang="en-GB" dirty="0">
                <a:solidFill>
                  <a:srgbClr val="00B050"/>
                </a:solidFill>
              </a:rPr>
              <a:t>online sources indicate different times for some of the films, so </a:t>
            </a:r>
            <a:r>
              <a:rPr lang="en-GB" dirty="0" smtClean="0">
                <a:solidFill>
                  <a:srgbClr val="00B050"/>
                </a:solidFill>
              </a:rPr>
              <a:t>answers </a:t>
            </a:r>
            <a:r>
              <a:rPr lang="en-GB" dirty="0">
                <a:solidFill>
                  <a:srgbClr val="00B050"/>
                </a:solidFill>
              </a:rPr>
              <a:t>will vary depending on which sources </a:t>
            </a:r>
            <a:r>
              <a:rPr lang="en-GB" dirty="0" smtClean="0">
                <a:solidFill>
                  <a:srgbClr val="00B050"/>
                </a:solidFill>
              </a:rPr>
              <a:t>you </a:t>
            </a:r>
            <a:r>
              <a:rPr lang="en-GB" dirty="0">
                <a:solidFill>
                  <a:srgbClr val="00B050"/>
                </a:solidFill>
              </a:rPr>
              <a:t>refer to. Each film is around 40–50 seconds long so the total time is 7–8 minutes.)</a:t>
            </a:r>
          </a:p>
          <a:p>
            <a:pPr marL="0" indent="0">
              <a:buNone/>
            </a:pPr>
            <a:r>
              <a:rPr lang="fr-FR" dirty="0">
                <a:solidFill>
                  <a:srgbClr val="00B050"/>
                </a:solidFill>
              </a:rPr>
              <a:t>4 	Paris, Bruxelles, Bombay, Londres, Montréal, New York et Buenos Aires</a:t>
            </a:r>
            <a:endParaRPr lang="en-GB" dirty="0">
              <a:solidFill>
                <a:srgbClr val="00B050"/>
              </a:solidFill>
            </a:endParaRPr>
          </a:p>
          <a:p>
            <a:pPr marL="0" indent="0">
              <a:buNone/>
            </a:pPr>
            <a:r>
              <a:rPr lang="fr-FR" dirty="0">
                <a:solidFill>
                  <a:srgbClr val="00B050"/>
                </a:solidFill>
              </a:rPr>
              <a:t>5 	Ils ont dit / pensé que le cinématographe était une invention sans avenir.</a:t>
            </a:r>
            <a:endParaRPr lang="en-GB" dirty="0">
              <a:solidFill>
                <a:srgbClr val="00B050"/>
              </a:solidFill>
            </a:endParaRPr>
          </a:p>
          <a:p>
            <a:pPr marL="0" indent="0">
              <a:buNone/>
            </a:pPr>
            <a:endParaRPr lang="en-GB" dirty="0" smtClean="0">
              <a:solidFill>
                <a:srgbClr val="00B050"/>
              </a:solidFill>
            </a:endParaRPr>
          </a:p>
        </p:txBody>
      </p:sp>
      <p:sp>
        <p:nvSpPr>
          <p:cNvPr id="5" name="Title 1"/>
          <p:cNvSpPr txBox="1">
            <a:spLocks/>
          </p:cNvSpPr>
          <p:nvPr/>
        </p:nvSpPr>
        <p:spPr>
          <a:xfrm>
            <a:off x="391886" y="0"/>
            <a:ext cx="1102995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7030A0"/>
                </a:solidFill>
              </a:rPr>
              <a:t>Extension: </a:t>
            </a:r>
            <a:br>
              <a:rPr lang="en-GB" dirty="0" smtClean="0">
                <a:solidFill>
                  <a:srgbClr val="7030A0"/>
                </a:solidFill>
              </a:rPr>
            </a:br>
            <a:r>
              <a:rPr lang="en-GB" dirty="0" smtClean="0">
                <a:solidFill>
                  <a:srgbClr val="7030A0"/>
                </a:solidFill>
              </a:rPr>
              <a:t>Research (online) the answers to the following questions and write down your responses in French.</a:t>
            </a:r>
            <a:endParaRPr lang="en-GB" dirty="0"/>
          </a:p>
        </p:txBody>
      </p:sp>
      <p:pic>
        <p:nvPicPr>
          <p:cNvPr id="6" name="Picture 5"/>
          <p:cNvPicPr>
            <a:picLocks noChangeAspect="1"/>
          </p:cNvPicPr>
          <p:nvPr/>
        </p:nvPicPr>
        <p:blipFill rotWithShape="1">
          <a:blip r:embed="rId2"/>
          <a:srcRect l="43326" b="82171"/>
          <a:stretch/>
        </p:blipFill>
        <p:spPr>
          <a:xfrm>
            <a:off x="391886" y="1582261"/>
            <a:ext cx="6542586" cy="633414"/>
          </a:xfrm>
          <a:prstGeom prst="rect">
            <a:avLst/>
          </a:prstGeom>
        </p:spPr>
      </p:pic>
    </p:spTree>
    <p:extLst>
      <p:ext uri="{BB962C8B-B14F-4D97-AF65-F5344CB8AC3E}">
        <p14:creationId xmlns:p14="http://schemas.microsoft.com/office/powerpoint/2010/main" val="32190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2" y="900702"/>
            <a:ext cx="11144794" cy="1325563"/>
          </a:xfrm>
        </p:spPr>
        <p:txBody>
          <a:bodyPr>
            <a:normAutofit fontScale="90000"/>
          </a:bodyPr>
          <a:lstStyle/>
          <a:p>
            <a:r>
              <a:rPr lang="en-GB" sz="3000" dirty="0" err="1" smtClean="0"/>
              <a:t>Regarde</a:t>
            </a:r>
            <a:r>
              <a:rPr lang="en-GB" sz="3000" dirty="0" smtClean="0"/>
              <a:t> </a:t>
            </a:r>
            <a:r>
              <a:rPr lang="en-GB" sz="3000" dirty="0" err="1" smtClean="0"/>
              <a:t>cette</a:t>
            </a:r>
            <a:r>
              <a:rPr lang="en-GB" sz="3000" dirty="0" smtClean="0"/>
              <a:t> </a:t>
            </a:r>
            <a:r>
              <a:rPr lang="en-GB" sz="3000" dirty="0" err="1" smtClean="0"/>
              <a:t>vidéo</a:t>
            </a:r>
            <a:r>
              <a:rPr lang="en-GB" sz="3000" dirty="0" smtClean="0"/>
              <a:t>. </a:t>
            </a:r>
            <a:r>
              <a:rPr lang="en-GB" sz="3000" i="1" dirty="0" smtClean="0"/>
              <a:t>Watch this video: </a:t>
            </a:r>
            <a:r>
              <a:rPr lang="en-GB" sz="3000" dirty="0">
                <a:hlinkClick r:id="rId2"/>
              </a:rPr>
              <a:t/>
            </a:r>
            <a:br>
              <a:rPr lang="en-GB" sz="3000" dirty="0">
                <a:hlinkClick r:id="rId2"/>
              </a:rPr>
            </a:br>
            <a:r>
              <a:rPr lang="en-GB" sz="3000" dirty="0" smtClean="0">
                <a:hlinkClick r:id="rId2"/>
              </a:rPr>
              <a:t>https</a:t>
            </a:r>
            <a:r>
              <a:rPr lang="en-GB" sz="3000" dirty="0">
                <a:hlinkClick r:id="rId2"/>
              </a:rPr>
              <a:t>://</a:t>
            </a:r>
            <a:r>
              <a:rPr lang="en-GB" sz="3000" dirty="0" smtClean="0">
                <a:hlinkClick r:id="rId2"/>
              </a:rPr>
              <a:t>www.youtube.com/watch?v=57OfpjO_ZUA</a:t>
            </a:r>
            <a:r>
              <a:rPr lang="en-GB" sz="3000" dirty="0" smtClean="0"/>
              <a:t> (French subtitles)</a:t>
            </a:r>
            <a:br>
              <a:rPr lang="en-GB" sz="3000" dirty="0" smtClean="0"/>
            </a:br>
            <a:r>
              <a:rPr lang="en-GB" sz="3200" dirty="0">
                <a:hlinkClick r:id="rId3"/>
              </a:rPr>
              <a:t>https://</a:t>
            </a:r>
            <a:r>
              <a:rPr lang="en-GB" sz="3200" dirty="0" smtClean="0">
                <a:hlinkClick r:id="rId3"/>
              </a:rPr>
              <a:t>www.youtube.com/watch?v=VqwgeZooUmQ</a:t>
            </a:r>
            <a:r>
              <a:rPr lang="en-GB" sz="3200" dirty="0" smtClean="0"/>
              <a:t> (English subtitles)</a:t>
            </a:r>
            <a:endParaRPr lang="en-GB" sz="3000" dirty="0"/>
          </a:p>
        </p:txBody>
      </p:sp>
      <p:sp>
        <p:nvSpPr>
          <p:cNvPr id="3" name="Content Placeholder 2"/>
          <p:cNvSpPr>
            <a:spLocks noGrp="1"/>
          </p:cNvSpPr>
          <p:nvPr>
            <p:ph idx="1"/>
          </p:nvPr>
        </p:nvSpPr>
        <p:spPr>
          <a:xfrm>
            <a:off x="357052" y="2226265"/>
            <a:ext cx="11625943" cy="4351338"/>
          </a:xfrm>
        </p:spPr>
        <p:txBody>
          <a:bodyPr>
            <a:normAutofit fontScale="92500" lnSpcReduction="10000"/>
          </a:bodyPr>
          <a:lstStyle/>
          <a:p>
            <a:pPr marL="0" indent="0">
              <a:buNone/>
            </a:pPr>
            <a:r>
              <a:rPr lang="en-GB" u="sng" dirty="0" smtClean="0"/>
              <a:t>Le titre (</a:t>
            </a:r>
            <a:r>
              <a:rPr lang="en-GB" i="1" u="sng" dirty="0" smtClean="0"/>
              <a:t>the title): </a:t>
            </a:r>
            <a:r>
              <a:rPr lang="en-GB" u="sng" dirty="0" err="1" smtClean="0"/>
              <a:t>J’attendrai</a:t>
            </a:r>
            <a:r>
              <a:rPr lang="en-GB" u="sng" dirty="0" smtClean="0"/>
              <a:t> le </a:t>
            </a:r>
            <a:r>
              <a:rPr lang="en-GB" u="sng" dirty="0" err="1" smtClean="0"/>
              <a:t>suivant</a:t>
            </a:r>
            <a:r>
              <a:rPr lang="en-GB" u="sng" dirty="0"/>
              <a:t> </a:t>
            </a:r>
            <a:r>
              <a:rPr lang="en-GB" u="sng" dirty="0" smtClean="0"/>
              <a:t>(</a:t>
            </a:r>
            <a:r>
              <a:rPr lang="en-GB" i="1" u="sng" dirty="0" smtClean="0"/>
              <a:t>I’ll wait for the next one</a:t>
            </a:r>
            <a:r>
              <a:rPr lang="en-GB" i="1" dirty="0" smtClean="0"/>
              <a:t>)</a:t>
            </a:r>
            <a:r>
              <a:rPr lang="en-GB" dirty="0" smtClean="0"/>
              <a:t/>
            </a:r>
            <a:br>
              <a:rPr lang="en-GB" dirty="0" smtClean="0"/>
            </a:br>
            <a:r>
              <a:rPr lang="en-GB" dirty="0" smtClean="0"/>
              <a:t/>
            </a:r>
            <a:br>
              <a:rPr lang="en-GB" dirty="0" smtClean="0"/>
            </a:br>
            <a:r>
              <a:rPr lang="en-GB" dirty="0" smtClean="0"/>
              <a:t>This is a speaking activity designed to help you practise speaking creatively in French, you will have to think on your feet! Speak out loud to yourself or with a partner.</a:t>
            </a:r>
            <a:br>
              <a:rPr lang="en-GB" dirty="0" smtClean="0"/>
            </a:br>
            <a:r>
              <a:rPr lang="en-GB" dirty="0" smtClean="0"/>
              <a:t/>
            </a:r>
            <a:br>
              <a:rPr lang="en-GB" dirty="0" smtClean="0"/>
            </a:br>
            <a:r>
              <a:rPr lang="en-GB" dirty="0" smtClean="0">
                <a:solidFill>
                  <a:srgbClr val="FF0000"/>
                </a:solidFill>
              </a:rPr>
              <a:t>Stop the video at the times below and answer the questions orally:</a:t>
            </a:r>
          </a:p>
          <a:p>
            <a:pPr marL="0" indent="0">
              <a:buNone/>
            </a:pPr>
            <a:r>
              <a:rPr lang="en-GB" dirty="0" smtClean="0"/>
              <a:t/>
            </a:r>
            <a:br>
              <a:rPr lang="en-GB" dirty="0" smtClean="0"/>
            </a:br>
            <a:r>
              <a:rPr lang="en-GB" b="1" u="sng" dirty="0" smtClean="0">
                <a:solidFill>
                  <a:srgbClr val="FF0000"/>
                </a:solidFill>
              </a:rPr>
              <a:t>00:45</a:t>
            </a:r>
            <a:r>
              <a:rPr lang="en-GB" dirty="0" smtClean="0">
                <a:solidFill>
                  <a:srgbClr val="FF0000"/>
                </a:solidFill>
              </a:rPr>
              <a:t> – A ton </a:t>
            </a:r>
            <a:r>
              <a:rPr lang="en-GB" dirty="0" err="1" smtClean="0">
                <a:solidFill>
                  <a:srgbClr val="FF0000"/>
                </a:solidFill>
              </a:rPr>
              <a:t>avis</a:t>
            </a:r>
            <a:r>
              <a:rPr lang="en-GB" dirty="0" smtClean="0">
                <a:solidFill>
                  <a:srgbClr val="FF0000"/>
                </a:solidFill>
              </a:rPr>
              <a:t>, </a:t>
            </a:r>
            <a:r>
              <a:rPr lang="en-GB" dirty="0">
                <a:solidFill>
                  <a:srgbClr val="FF0000"/>
                </a:solidFill>
              </a:rPr>
              <a:t>q</a:t>
            </a:r>
            <a:r>
              <a:rPr lang="en-GB" dirty="0" smtClean="0">
                <a:solidFill>
                  <a:srgbClr val="FF0000"/>
                </a:solidFill>
              </a:rPr>
              <a:t>ue se </a:t>
            </a:r>
            <a:r>
              <a:rPr lang="en-GB" dirty="0" err="1" smtClean="0">
                <a:solidFill>
                  <a:srgbClr val="FF0000"/>
                </a:solidFill>
              </a:rPr>
              <a:t>passera</a:t>
            </a:r>
            <a:r>
              <a:rPr lang="en-GB" dirty="0" smtClean="0">
                <a:solidFill>
                  <a:srgbClr val="FF0000"/>
                </a:solidFill>
              </a:rPr>
              <a:t>-t-</a:t>
            </a:r>
            <a:r>
              <a:rPr lang="en-GB" dirty="0" err="1" smtClean="0">
                <a:solidFill>
                  <a:srgbClr val="FF0000"/>
                </a:solidFill>
              </a:rPr>
              <a:t>il</a:t>
            </a:r>
            <a:r>
              <a:rPr lang="en-GB" i="1" dirty="0" smtClean="0"/>
              <a:t>? What do you think will happen? (be creative!)</a:t>
            </a:r>
          </a:p>
          <a:p>
            <a:pPr marL="0" indent="0">
              <a:buNone/>
            </a:pPr>
            <a:r>
              <a:rPr lang="en-GB" dirty="0" smtClean="0"/>
              <a:t/>
            </a:r>
            <a:br>
              <a:rPr lang="en-GB" dirty="0" smtClean="0"/>
            </a:br>
            <a:r>
              <a:rPr lang="en-GB" b="1" u="sng" dirty="0" smtClean="0">
                <a:solidFill>
                  <a:srgbClr val="FF0000"/>
                </a:solidFill>
              </a:rPr>
              <a:t>2:14</a:t>
            </a:r>
            <a:r>
              <a:rPr lang="en-GB" dirty="0" smtClean="0">
                <a:solidFill>
                  <a:srgbClr val="FF0000"/>
                </a:solidFill>
              </a:rPr>
              <a:t> – </a:t>
            </a:r>
            <a:r>
              <a:rPr lang="en-GB" dirty="0" err="1" smtClean="0">
                <a:solidFill>
                  <a:srgbClr val="FF0000"/>
                </a:solidFill>
              </a:rPr>
              <a:t>Peux-tu</a:t>
            </a:r>
            <a:r>
              <a:rPr lang="en-GB" dirty="0" smtClean="0">
                <a:solidFill>
                  <a:srgbClr val="FF0000"/>
                </a:solidFill>
              </a:rPr>
              <a:t> </a:t>
            </a:r>
            <a:r>
              <a:rPr lang="en-GB" dirty="0" err="1" smtClean="0">
                <a:solidFill>
                  <a:srgbClr val="FF0000"/>
                </a:solidFill>
              </a:rPr>
              <a:t>expliquer</a:t>
            </a:r>
            <a:r>
              <a:rPr lang="en-GB" dirty="0" smtClean="0">
                <a:solidFill>
                  <a:srgbClr val="FF0000"/>
                </a:solidFill>
              </a:rPr>
              <a:t> </a:t>
            </a:r>
            <a:r>
              <a:rPr lang="en-GB" dirty="0" err="1" smtClean="0">
                <a:solidFill>
                  <a:srgbClr val="FF0000"/>
                </a:solidFill>
              </a:rPr>
              <a:t>ce</a:t>
            </a:r>
            <a:r>
              <a:rPr lang="en-GB" dirty="0" smtClean="0">
                <a:solidFill>
                  <a:srgbClr val="FF0000"/>
                </a:solidFill>
              </a:rPr>
              <a:t> qui </a:t>
            </a:r>
            <a:r>
              <a:rPr lang="en-GB" dirty="0" err="1" smtClean="0">
                <a:solidFill>
                  <a:srgbClr val="FF0000"/>
                </a:solidFill>
              </a:rPr>
              <a:t>s’est</a:t>
            </a:r>
            <a:r>
              <a:rPr lang="en-GB" dirty="0" smtClean="0">
                <a:solidFill>
                  <a:srgbClr val="FF0000"/>
                </a:solidFill>
              </a:rPr>
              <a:t> passé? </a:t>
            </a:r>
            <a:r>
              <a:rPr lang="en-GB" i="1" dirty="0" smtClean="0"/>
              <a:t>Can you explain what has happened? (use the passé </a:t>
            </a:r>
            <a:r>
              <a:rPr lang="en-GB" i="1" dirty="0" err="1" smtClean="0"/>
              <a:t>composé</a:t>
            </a:r>
            <a:r>
              <a:rPr lang="en-GB" i="1" dirty="0" smtClean="0"/>
              <a:t> to explain the events of the scene so far.)</a:t>
            </a:r>
          </a:p>
          <a:p>
            <a:pPr marL="0" indent="0">
              <a:buNone/>
            </a:pPr>
            <a:r>
              <a:rPr lang="en-GB" b="1" u="sng" dirty="0" smtClean="0">
                <a:solidFill>
                  <a:srgbClr val="FF0000"/>
                </a:solidFill>
              </a:rPr>
              <a:t>3:10</a:t>
            </a:r>
            <a:r>
              <a:rPr lang="en-GB" dirty="0" smtClean="0">
                <a:solidFill>
                  <a:srgbClr val="FF0000"/>
                </a:solidFill>
              </a:rPr>
              <a:t> – </a:t>
            </a:r>
            <a:r>
              <a:rPr lang="en-GB" dirty="0" err="1" smtClean="0">
                <a:solidFill>
                  <a:srgbClr val="FF0000"/>
                </a:solidFill>
              </a:rPr>
              <a:t>Selon</a:t>
            </a:r>
            <a:r>
              <a:rPr lang="en-GB" dirty="0" smtClean="0">
                <a:solidFill>
                  <a:srgbClr val="FF0000"/>
                </a:solidFill>
              </a:rPr>
              <a:t> </a:t>
            </a:r>
            <a:r>
              <a:rPr lang="en-GB" dirty="0" err="1" smtClean="0">
                <a:solidFill>
                  <a:srgbClr val="FF0000"/>
                </a:solidFill>
              </a:rPr>
              <a:t>toi</a:t>
            </a:r>
            <a:r>
              <a:rPr lang="en-GB" dirty="0" smtClean="0">
                <a:solidFill>
                  <a:srgbClr val="FF0000"/>
                </a:solidFill>
              </a:rPr>
              <a:t>, comment </a:t>
            </a:r>
            <a:r>
              <a:rPr lang="en-GB" dirty="0" err="1" smtClean="0">
                <a:solidFill>
                  <a:srgbClr val="FF0000"/>
                </a:solidFill>
              </a:rPr>
              <a:t>terminera</a:t>
            </a:r>
            <a:r>
              <a:rPr lang="en-GB" dirty="0" smtClean="0">
                <a:solidFill>
                  <a:srgbClr val="FF0000"/>
                </a:solidFill>
              </a:rPr>
              <a:t> </a:t>
            </a:r>
            <a:r>
              <a:rPr lang="en-GB" dirty="0">
                <a:solidFill>
                  <a:srgbClr val="FF0000"/>
                </a:solidFill>
              </a:rPr>
              <a:t>la </a:t>
            </a:r>
            <a:r>
              <a:rPr lang="en-GB" dirty="0" smtClean="0">
                <a:solidFill>
                  <a:srgbClr val="FF0000"/>
                </a:solidFill>
              </a:rPr>
              <a:t>scène? </a:t>
            </a:r>
            <a:r>
              <a:rPr lang="en-GB" i="1" dirty="0" smtClean="0"/>
              <a:t>How do you think the scene ends?</a:t>
            </a:r>
            <a:endParaRPr lang="en-GB" i="1" dirty="0"/>
          </a:p>
        </p:txBody>
      </p:sp>
      <p:sp>
        <p:nvSpPr>
          <p:cNvPr id="4" name="Rectangle 3"/>
          <p:cNvSpPr/>
          <p:nvPr/>
        </p:nvSpPr>
        <p:spPr>
          <a:xfrm>
            <a:off x="1753797" y="161499"/>
            <a:ext cx="5368777" cy="553998"/>
          </a:xfrm>
          <a:prstGeom prst="rect">
            <a:avLst/>
          </a:prstGeom>
        </p:spPr>
        <p:txBody>
          <a:bodyPr wrap="none">
            <a:spAutoFit/>
          </a:bodyPr>
          <a:lstStyle/>
          <a:p>
            <a:r>
              <a:rPr lang="en-GB" sz="3000" dirty="0"/>
              <a:t>2) Speaking activity on  short film</a:t>
            </a:r>
          </a:p>
        </p:txBody>
      </p:sp>
    </p:spTree>
    <p:extLst>
      <p:ext uri="{BB962C8B-B14F-4D97-AF65-F5344CB8AC3E}">
        <p14:creationId xmlns:p14="http://schemas.microsoft.com/office/powerpoint/2010/main" val="362255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622" y="715039"/>
            <a:ext cx="10900756" cy="2387600"/>
          </a:xfrm>
        </p:spPr>
        <p:txBody>
          <a:bodyPr>
            <a:normAutofit fontScale="90000"/>
          </a:bodyPr>
          <a:lstStyle/>
          <a:p>
            <a:r>
              <a:rPr lang="en-GB" dirty="0" smtClean="0"/>
              <a:t>Le </a:t>
            </a:r>
            <a:r>
              <a:rPr lang="en-GB" dirty="0" err="1" smtClean="0"/>
              <a:t>cinéma</a:t>
            </a:r>
            <a:r>
              <a:rPr lang="en-GB" dirty="0" smtClean="0"/>
              <a:t> </a:t>
            </a:r>
            <a:r>
              <a:rPr lang="en-GB" dirty="0" err="1" smtClean="0"/>
              <a:t>en</a:t>
            </a:r>
            <a:r>
              <a:rPr lang="en-GB" dirty="0" smtClean="0"/>
              <a:t> France (statistics) – video</a:t>
            </a:r>
            <a:br>
              <a:rPr lang="en-GB" dirty="0" smtClean="0"/>
            </a:br>
            <a:r>
              <a:rPr lang="en-GB" dirty="0" smtClean="0"/>
              <a:t/>
            </a:r>
            <a:br>
              <a:rPr lang="en-GB" dirty="0" smtClean="0"/>
            </a:br>
            <a:r>
              <a:rPr lang="en-GB" dirty="0" err="1" smtClean="0"/>
              <a:t>Regardez</a:t>
            </a:r>
            <a:r>
              <a:rPr lang="en-GB" dirty="0" smtClean="0"/>
              <a:t>. </a:t>
            </a:r>
            <a:r>
              <a:rPr lang="en-GB" i="1" dirty="0" smtClean="0"/>
              <a:t>Sit back and watch!</a:t>
            </a:r>
            <a:endParaRPr lang="en-GB" i="1" dirty="0"/>
          </a:p>
        </p:txBody>
      </p:sp>
      <p:sp>
        <p:nvSpPr>
          <p:cNvPr id="3" name="Subtitle 2"/>
          <p:cNvSpPr>
            <a:spLocks noGrp="1"/>
          </p:cNvSpPr>
          <p:nvPr>
            <p:ph type="subTitle" idx="1"/>
          </p:nvPr>
        </p:nvSpPr>
        <p:spPr/>
        <p:txBody>
          <a:bodyPr/>
          <a:lstStyle/>
          <a:p>
            <a:r>
              <a:rPr lang="en-GB" dirty="0" smtClean="0">
                <a:hlinkClick r:id="rId2"/>
              </a:rPr>
              <a:t>https://www.youtube.com/watch?v=T0BQlJZa2Qk</a:t>
            </a:r>
            <a:endParaRPr lang="en-GB" dirty="0"/>
          </a:p>
        </p:txBody>
      </p:sp>
    </p:spTree>
    <p:extLst>
      <p:ext uri="{BB962C8B-B14F-4D97-AF65-F5344CB8AC3E}">
        <p14:creationId xmlns:p14="http://schemas.microsoft.com/office/powerpoint/2010/main" val="2976537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236788"/>
            <a:ext cx="10515600" cy="1325563"/>
          </a:xfrm>
        </p:spPr>
        <p:txBody>
          <a:bodyPr>
            <a:normAutofit fontScale="90000"/>
          </a:bodyPr>
          <a:lstStyle/>
          <a:p>
            <a:r>
              <a:rPr lang="en-GB" dirty="0" smtClean="0"/>
              <a:t>Cultural input: </a:t>
            </a:r>
            <a:r>
              <a:rPr lang="en-GB" dirty="0" err="1" smtClean="0"/>
              <a:t>Lisez</a:t>
            </a:r>
            <a:r>
              <a:rPr lang="en-GB" dirty="0" smtClean="0"/>
              <a:t>!</a:t>
            </a:r>
            <a:br>
              <a:rPr lang="en-GB" dirty="0" smtClean="0"/>
            </a:br>
            <a:r>
              <a:rPr lang="en-GB" i="1" dirty="0" smtClean="0"/>
              <a:t>Simply read and learn about the trends of going to the </a:t>
            </a:r>
            <a:r>
              <a:rPr lang="en-GB" i="1" dirty="0" err="1" smtClean="0"/>
              <a:t>cinéma</a:t>
            </a:r>
            <a:r>
              <a:rPr lang="en-GB" i="1" dirty="0" smtClean="0"/>
              <a:t> in France.</a:t>
            </a:r>
            <a:endParaRPr lang="en-GB" dirty="0"/>
          </a:p>
        </p:txBody>
      </p:sp>
      <p:sp>
        <p:nvSpPr>
          <p:cNvPr id="3" name="Content Placeholder 2"/>
          <p:cNvSpPr>
            <a:spLocks noGrp="1"/>
          </p:cNvSpPr>
          <p:nvPr>
            <p:ph idx="1"/>
          </p:nvPr>
        </p:nvSpPr>
        <p:spPr>
          <a:xfrm>
            <a:off x="0" y="1825624"/>
            <a:ext cx="12192000" cy="5032376"/>
          </a:xfrm>
        </p:spPr>
        <p:txBody>
          <a:bodyPr>
            <a:normAutofit lnSpcReduction="10000"/>
          </a:bodyPr>
          <a:lstStyle/>
          <a:p>
            <a:pPr marL="0" indent="0">
              <a:buNone/>
            </a:pPr>
            <a:r>
              <a:rPr lang="fr-FR" b="1" dirty="0"/>
              <a:t>Les Français semblent adorer le cinéma. Par rapport à d'autres pays européens, les Français sont de grands cinéphiles. En 2017, il y avait 3,1 entrées au cinéma par habitant en France, contre 1,5 en Allemagne et 2,2 en Espagne. La plupart d'entre eux étaient des hommes, mais presque tout le monde va au cinéma en France, indépendamment du sexe ou de la catégorie socioprofessionnelle. Certains cinéphiles sont même particulièrement assidus. En janvier 2020, plus de 16% des Français allant au cinéma ont admis l'avoir fait une fois par semaine</a:t>
            </a:r>
            <a:r>
              <a:rPr lang="fr-FR" b="1" dirty="0" smtClean="0"/>
              <a:t>.</a:t>
            </a:r>
          </a:p>
          <a:p>
            <a:pPr marL="0" indent="0">
              <a:buNone/>
            </a:pPr>
            <a:r>
              <a:rPr lang="en-GB" b="1" i="1" u="sng" dirty="0" smtClean="0">
                <a:solidFill>
                  <a:srgbClr val="00B050"/>
                </a:solidFill>
              </a:rPr>
              <a:t>The </a:t>
            </a:r>
            <a:r>
              <a:rPr lang="en-GB" b="1" i="1" u="sng" dirty="0">
                <a:solidFill>
                  <a:srgbClr val="00B050"/>
                </a:solidFill>
              </a:rPr>
              <a:t>French appear to love cinema. </a:t>
            </a:r>
            <a:r>
              <a:rPr lang="en-GB" i="1" dirty="0">
                <a:solidFill>
                  <a:srgbClr val="00B050"/>
                </a:solidFill>
              </a:rPr>
              <a:t>Compared to other European countries, French people are massive moviegoers. In 2017, there were 3.1 cinema admissions per inhabitant in France, compared to 1.5 in Germany and 2.2 in Spain. Most of them were males, but almost everybody goes to the cinema in France, regardless of gender or socio-professional category. Some of the moviegoers are even particularly assiduous. In January 2020, more than 16 percent of French people going to the movies admitted doing so once every week.</a:t>
            </a:r>
          </a:p>
        </p:txBody>
      </p:sp>
    </p:spTree>
    <p:extLst>
      <p:ext uri="{BB962C8B-B14F-4D97-AF65-F5344CB8AC3E}">
        <p14:creationId xmlns:p14="http://schemas.microsoft.com/office/powerpoint/2010/main" val="398954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6" y="31338"/>
            <a:ext cx="4952999" cy="1325563"/>
          </a:xfrm>
        </p:spPr>
        <p:txBody>
          <a:bodyPr/>
          <a:lstStyle/>
          <a:p>
            <a:r>
              <a:rPr lang="en-GB" dirty="0"/>
              <a:t>3) Popularity of French </a:t>
            </a:r>
            <a:r>
              <a:rPr lang="en-GB" dirty="0" smtClean="0"/>
              <a:t>cinema</a:t>
            </a:r>
            <a:endParaRPr lang="en-GB" dirty="0"/>
          </a:p>
        </p:txBody>
      </p:sp>
      <p:pic>
        <p:nvPicPr>
          <p:cNvPr id="4" name="Picture 3"/>
          <p:cNvPicPr>
            <a:picLocks noChangeAspect="1"/>
          </p:cNvPicPr>
          <p:nvPr/>
        </p:nvPicPr>
        <p:blipFill>
          <a:blip r:embed="rId2"/>
          <a:stretch>
            <a:fillRect/>
          </a:stretch>
        </p:blipFill>
        <p:spPr>
          <a:xfrm>
            <a:off x="5149942" y="31338"/>
            <a:ext cx="6710364" cy="6826662"/>
          </a:xfrm>
          <a:prstGeom prst="rect">
            <a:avLst/>
          </a:prstGeom>
        </p:spPr>
      </p:pic>
      <p:sp>
        <p:nvSpPr>
          <p:cNvPr id="5" name="Title 1"/>
          <p:cNvSpPr txBox="1">
            <a:spLocks/>
          </p:cNvSpPr>
          <p:nvPr/>
        </p:nvSpPr>
        <p:spPr>
          <a:xfrm>
            <a:off x="421105" y="1712288"/>
            <a:ext cx="4952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 35 ex. 2</a:t>
            </a:r>
            <a:endParaRPr lang="en-GB" dirty="0"/>
          </a:p>
        </p:txBody>
      </p:sp>
    </p:spTree>
    <p:extLst>
      <p:ext uri="{BB962C8B-B14F-4D97-AF65-F5344CB8AC3E}">
        <p14:creationId xmlns:p14="http://schemas.microsoft.com/office/powerpoint/2010/main" val="3813361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1636" y="31338"/>
            <a:ext cx="6710364" cy="6826662"/>
          </a:xfrm>
          <a:prstGeom prst="rect">
            <a:avLst/>
          </a:prstGeom>
        </p:spPr>
      </p:pic>
      <p:sp>
        <p:nvSpPr>
          <p:cNvPr id="5" name="TextBox 4"/>
          <p:cNvSpPr txBox="1"/>
          <p:nvPr/>
        </p:nvSpPr>
        <p:spPr>
          <a:xfrm>
            <a:off x="690026" y="1016235"/>
            <a:ext cx="5199018" cy="369332"/>
          </a:xfrm>
          <a:prstGeom prst="rect">
            <a:avLst/>
          </a:prstGeom>
          <a:noFill/>
        </p:spPr>
        <p:txBody>
          <a:bodyPr wrap="square" rtlCol="0">
            <a:spAutoFit/>
          </a:bodyPr>
          <a:lstStyle/>
          <a:p>
            <a:r>
              <a:rPr lang="en-GB" dirty="0" smtClean="0">
                <a:solidFill>
                  <a:srgbClr val="FF0000"/>
                </a:solidFill>
              </a:rPr>
              <a:t>Answers – correct in red pen / font</a:t>
            </a:r>
            <a:endParaRPr lang="en-GB" dirty="0">
              <a:solidFill>
                <a:srgbClr val="FF0000"/>
              </a:solidFill>
            </a:endParaRPr>
          </a:p>
        </p:txBody>
      </p:sp>
      <p:sp>
        <p:nvSpPr>
          <p:cNvPr id="3" name="Rectangle 2"/>
          <p:cNvSpPr/>
          <p:nvPr/>
        </p:nvSpPr>
        <p:spPr>
          <a:xfrm>
            <a:off x="-60653" y="1710965"/>
            <a:ext cx="6273193" cy="3493264"/>
          </a:xfrm>
          <a:prstGeom prst="rect">
            <a:avLst/>
          </a:prstGeom>
        </p:spPr>
        <p:txBody>
          <a:bodyPr wrap="square">
            <a:spAutoFit/>
          </a:bodyPr>
          <a:lstStyle/>
          <a:p>
            <a:pPr>
              <a:spcAft>
                <a:spcPts val="600"/>
              </a:spcAft>
            </a:pPr>
            <a:r>
              <a:rPr lang="fr-FR" b="1" dirty="0">
                <a:solidFill>
                  <a:srgbClr val="00B050"/>
                </a:solidFill>
                <a:latin typeface="Arial" panose="020B0604020202020204" pitchFamily="34" charset="0"/>
                <a:ea typeface="Times New Roman" panose="02020603050405020304" pitchFamily="18" charset="0"/>
              </a:rPr>
              <a:t>Solutions</a:t>
            </a:r>
            <a:endParaRPr lang="en-GB" sz="2400" dirty="0">
              <a:solidFill>
                <a:srgbClr val="00B050"/>
              </a:solidFill>
              <a:latin typeface="Arial" panose="020B0604020202020204" pitchFamily="34"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Les gens de la ville n’aiment pas aller au cinéma. (</a:t>
            </a:r>
            <a:r>
              <a:rPr lang="fr-FR" b="1" dirty="0">
                <a:solidFill>
                  <a:srgbClr val="00B050"/>
                </a:solidFill>
                <a:latin typeface="Arial" panose="020B0604020202020204" pitchFamily="34" charset="0"/>
                <a:ea typeface="Times New Roman" panose="02020603050405020304" pitchFamily="18" charset="0"/>
              </a:rPr>
              <a:t>faux</a:t>
            </a:r>
            <a:r>
              <a:rPr lang="fr-FR" dirty="0">
                <a:solidFill>
                  <a:srgbClr val="00B050"/>
                </a:solidFill>
                <a:latin typeface="Arial" panose="020B0604020202020204" pitchFamily="34" charset="0"/>
                <a:ea typeface="Times New Roman" panose="02020603050405020304" pitchFamily="18" charset="0"/>
              </a:rPr>
              <a:t>) Les gens aiment aller au cinéma.</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On voit une augmentation du nombre de visites au cinéma.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Ce sont les Parisiens qui vont le plus souvent au cinéma.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On préfère aller au cinéma en été. (</a:t>
            </a:r>
            <a:r>
              <a:rPr lang="fr-FR" b="1" dirty="0">
                <a:solidFill>
                  <a:srgbClr val="00B050"/>
                </a:solidFill>
                <a:latin typeface="Arial" panose="020B0604020202020204" pitchFamily="34" charset="0"/>
                <a:ea typeface="Times New Roman" panose="02020603050405020304" pitchFamily="18" charset="0"/>
              </a:rPr>
              <a:t>faux</a:t>
            </a:r>
            <a:r>
              <a:rPr lang="fr-FR" dirty="0">
                <a:solidFill>
                  <a:srgbClr val="00B050"/>
                </a:solidFill>
                <a:latin typeface="Arial" panose="020B0604020202020204" pitchFamily="34" charset="0"/>
                <a:ea typeface="Times New Roman" panose="02020603050405020304" pitchFamily="18" charset="0"/>
              </a:rPr>
              <a:t>) </a:t>
            </a:r>
            <a:r>
              <a:rPr lang="fr-FR" dirty="0" smtClean="0">
                <a:solidFill>
                  <a:srgbClr val="00B050"/>
                </a:solidFill>
                <a:latin typeface="Arial" panose="020B0604020202020204" pitchFamily="34" charset="0"/>
                <a:ea typeface="Times New Roman" panose="02020603050405020304" pitchFamily="18" charset="0"/>
              </a:rPr>
              <a:t>Non</a:t>
            </a:r>
            <a:r>
              <a:rPr lang="fr-FR" dirty="0">
                <a:solidFill>
                  <a:srgbClr val="00B050"/>
                </a:solidFill>
                <a:latin typeface="Arial" panose="020B0604020202020204" pitchFamily="34" charset="0"/>
                <a:ea typeface="Times New Roman" panose="02020603050405020304" pitchFamily="18" charset="0"/>
              </a:rPr>
              <a:t>, en hiver.</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 cinéma n’est pas fréquenté pendant le week-end. (</a:t>
            </a:r>
            <a:r>
              <a:rPr lang="fr-FR" b="1" dirty="0">
                <a:solidFill>
                  <a:srgbClr val="00B050"/>
                </a:solidFill>
                <a:latin typeface="Arial" panose="020B0604020202020204" pitchFamily="34" charset="0"/>
                <a:ea typeface="Times New Roman" panose="02020603050405020304" pitchFamily="18" charset="0"/>
              </a:rPr>
              <a:t>faux</a:t>
            </a:r>
            <a:r>
              <a:rPr lang="fr-FR" dirty="0">
                <a:solidFill>
                  <a:srgbClr val="00B050"/>
                </a:solidFill>
                <a:latin typeface="Arial" panose="020B0604020202020204" pitchFamily="34" charset="0"/>
                <a:ea typeface="Times New Roman" panose="02020603050405020304" pitchFamily="18" charset="0"/>
              </a:rPr>
              <a:t>) Une entrée sur quatre a lieu le week-end.</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Ce n’est pas seulement les jeunes qui vont plus souvent au cinéma.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sz="2400" dirty="0">
              <a:solidFill>
                <a:srgbClr val="00B050"/>
              </a:solidFill>
              <a:effectLst/>
              <a:latin typeface="Times New Roman" panose="02020603050405020304" pitchFamily="18" charset="0"/>
              <a:ea typeface="Times New Roman" panose="02020603050405020304" pitchFamily="18" charset="0"/>
            </a:endParaRPr>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40492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459"/>
            <a:ext cx="11846257" cy="1325563"/>
          </a:xfrm>
        </p:spPr>
        <p:txBody>
          <a:bodyPr/>
          <a:lstStyle/>
          <a:p>
            <a:r>
              <a:rPr lang="en-GB" dirty="0" smtClean="0">
                <a:solidFill>
                  <a:srgbClr val="7030A0"/>
                </a:solidFill>
              </a:rPr>
              <a:t>Extension: </a:t>
            </a:r>
            <a:r>
              <a:rPr lang="en-GB" dirty="0" smtClean="0"/>
              <a:t/>
            </a:r>
            <a:br>
              <a:rPr lang="en-GB" dirty="0" smtClean="0"/>
            </a:br>
            <a:r>
              <a:rPr lang="en-GB" dirty="0" smtClean="0"/>
              <a:t>Translation  p. 35 ex. </a:t>
            </a:r>
            <a:r>
              <a:rPr lang="en-GB" dirty="0"/>
              <a:t>3</a:t>
            </a:r>
            <a:r>
              <a:rPr lang="en-GB" dirty="0" smtClean="0"/>
              <a:t>– cinema statistics in France</a:t>
            </a:r>
            <a:endParaRPr lang="en-GB" dirty="0"/>
          </a:p>
        </p:txBody>
      </p:sp>
      <p:pic>
        <p:nvPicPr>
          <p:cNvPr id="4" name="Picture 3"/>
          <p:cNvPicPr>
            <a:picLocks noChangeAspect="1"/>
          </p:cNvPicPr>
          <p:nvPr/>
        </p:nvPicPr>
        <p:blipFill>
          <a:blip r:embed="rId2"/>
          <a:stretch>
            <a:fillRect/>
          </a:stretch>
        </p:blipFill>
        <p:spPr>
          <a:xfrm>
            <a:off x="0" y="2122794"/>
            <a:ext cx="9586653" cy="3534184"/>
          </a:xfrm>
          <a:prstGeom prst="rect">
            <a:avLst/>
          </a:prstGeom>
        </p:spPr>
      </p:pic>
      <p:sp>
        <p:nvSpPr>
          <p:cNvPr id="5" name="TextBox 4"/>
          <p:cNvSpPr txBox="1"/>
          <p:nvPr/>
        </p:nvSpPr>
        <p:spPr>
          <a:xfrm>
            <a:off x="8110113" y="3705220"/>
            <a:ext cx="5199018" cy="369332"/>
          </a:xfrm>
          <a:prstGeom prst="rect">
            <a:avLst/>
          </a:prstGeom>
          <a:noFill/>
        </p:spPr>
        <p:txBody>
          <a:bodyPr wrap="square" rtlCol="0">
            <a:spAutoFit/>
          </a:bodyPr>
          <a:lstStyle/>
          <a:p>
            <a:r>
              <a:rPr lang="en-GB" dirty="0" smtClean="0">
                <a:solidFill>
                  <a:srgbClr val="FF0000"/>
                </a:solidFill>
              </a:rPr>
              <a:t>Answers – correct in red pen / font</a:t>
            </a:r>
            <a:endParaRPr lang="en-GB" dirty="0">
              <a:solidFill>
                <a:srgbClr val="FF0000"/>
              </a:solidFill>
            </a:endParaRPr>
          </a:p>
        </p:txBody>
      </p:sp>
    </p:spTree>
    <p:extLst>
      <p:ext uri="{BB962C8B-B14F-4D97-AF65-F5344CB8AC3E}">
        <p14:creationId xmlns:p14="http://schemas.microsoft.com/office/powerpoint/2010/main" val="226043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523"/>
            <a:ext cx="10515600" cy="1325563"/>
          </a:xfrm>
        </p:spPr>
        <p:txBody>
          <a:bodyPr/>
          <a:lstStyle/>
          <a:p>
            <a:r>
              <a:rPr lang="en-GB" dirty="0" smtClean="0"/>
              <a:t>Translation – cinema statistics in France</a:t>
            </a:r>
            <a:endParaRPr lang="en-GB" dirty="0"/>
          </a:p>
        </p:txBody>
      </p:sp>
      <p:pic>
        <p:nvPicPr>
          <p:cNvPr id="4" name="Picture 3"/>
          <p:cNvPicPr>
            <a:picLocks noChangeAspect="1"/>
          </p:cNvPicPr>
          <p:nvPr/>
        </p:nvPicPr>
        <p:blipFill>
          <a:blip r:embed="rId2"/>
          <a:stretch>
            <a:fillRect/>
          </a:stretch>
        </p:blipFill>
        <p:spPr>
          <a:xfrm>
            <a:off x="-97212" y="681930"/>
            <a:ext cx="9036424" cy="3331339"/>
          </a:xfrm>
          <a:prstGeom prst="rect">
            <a:avLst/>
          </a:prstGeom>
        </p:spPr>
      </p:pic>
      <p:pic>
        <p:nvPicPr>
          <p:cNvPr id="5" name="Picture 4"/>
          <p:cNvPicPr>
            <a:picLocks noChangeAspect="1"/>
          </p:cNvPicPr>
          <p:nvPr/>
        </p:nvPicPr>
        <p:blipFill>
          <a:blip r:embed="rId3"/>
          <a:stretch>
            <a:fillRect/>
          </a:stretch>
        </p:blipFill>
        <p:spPr>
          <a:xfrm>
            <a:off x="8939212" y="587402"/>
            <a:ext cx="3152775" cy="4229100"/>
          </a:xfrm>
          <a:prstGeom prst="rect">
            <a:avLst/>
          </a:prstGeom>
        </p:spPr>
      </p:pic>
      <p:sp>
        <p:nvSpPr>
          <p:cNvPr id="6" name="Rectangle 5"/>
          <p:cNvSpPr/>
          <p:nvPr/>
        </p:nvSpPr>
        <p:spPr>
          <a:xfrm>
            <a:off x="304799" y="3788167"/>
            <a:ext cx="8139953" cy="2662267"/>
          </a:xfrm>
          <a:prstGeom prst="rect">
            <a:avLst/>
          </a:prstGeom>
        </p:spPr>
        <p:txBody>
          <a:bodyPr wrap="square">
            <a:spAutoFit/>
          </a:bodyPr>
          <a:lstStyle/>
          <a:p>
            <a:pPr>
              <a:spcAft>
                <a:spcPts val="600"/>
              </a:spcAft>
            </a:pPr>
            <a:r>
              <a:rPr lang="en-US" b="1" dirty="0" smtClean="0">
                <a:solidFill>
                  <a:srgbClr val="00B050"/>
                </a:solidFill>
                <a:latin typeface="Arial" panose="020B0604020202020204" pitchFamily="34" charset="0"/>
                <a:ea typeface="Times New Roman" panose="02020603050405020304" pitchFamily="18" charset="0"/>
              </a:rPr>
              <a:t>Sample translation provided by AQA (several answers possible)</a:t>
            </a:r>
            <a:endParaRPr lang="en-GB" sz="2400" dirty="0">
              <a:solidFill>
                <a:srgbClr val="00B050"/>
              </a:solidFill>
              <a:latin typeface="Arial" panose="020B0604020202020204" pitchFamily="34"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Les moins de 25 ans représentent trente-six, virgule un pour cent (36,9%).</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Les plus de 50 comptent vingt-cinq virgule trois pour cent (25,3%) des fréquentations.</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Les 15–24 ans sont allés en moyenne sept virgule une (7,1) fois au cinéma.</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La fréquentation est plus </a:t>
            </a:r>
            <a:r>
              <a:rPr lang="fr-FR" dirty="0" err="1">
                <a:solidFill>
                  <a:srgbClr val="00B050"/>
                </a:solidFill>
                <a:latin typeface="Arial" panose="020B0604020202020204" pitchFamily="34" charset="0"/>
                <a:ea typeface="Times New Roman" panose="02020603050405020304" pitchFamily="18" charset="0"/>
              </a:rPr>
              <a:t>élévée</a:t>
            </a:r>
            <a:r>
              <a:rPr lang="fr-FR" dirty="0">
                <a:solidFill>
                  <a:srgbClr val="00B050"/>
                </a:solidFill>
                <a:latin typeface="Arial" panose="020B0604020202020204" pitchFamily="34" charset="0"/>
                <a:ea typeface="Times New Roman" panose="02020603050405020304" pitchFamily="18" charset="0"/>
              </a:rPr>
              <a:t> qu’il y a cinq ans / En cinq ans, la fréquentation a augmenté.</a:t>
            </a:r>
            <a:endParaRPr lang="en-GB" sz="2400" dirty="0">
              <a:solidFill>
                <a:srgbClr val="00B050"/>
              </a:solidFill>
              <a:latin typeface="Times New Roman" panose="02020603050405020304" pitchFamily="18" charset="0"/>
              <a:ea typeface="Times New Roman" panose="02020603050405020304" pitchFamily="18" charset="0"/>
            </a:endParaRPr>
          </a:p>
          <a:p>
            <a:pPr marL="342900" lvl="0" indent="-342900">
              <a:spcAft>
                <a:spcPts val="60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Une personne sur quatre va au cinéma le samedi.</a:t>
            </a:r>
            <a:endParaRPr lang="en-GB" sz="2400" dirty="0">
              <a:solidFill>
                <a:srgbClr val="00B050"/>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1093437" y="3455273"/>
            <a:ext cx="5199018" cy="369332"/>
          </a:xfrm>
          <a:prstGeom prst="rect">
            <a:avLst/>
          </a:prstGeom>
          <a:noFill/>
        </p:spPr>
        <p:txBody>
          <a:bodyPr wrap="square" rtlCol="0">
            <a:spAutoFit/>
          </a:bodyPr>
          <a:lstStyle/>
          <a:p>
            <a:r>
              <a:rPr lang="en-GB" dirty="0" smtClean="0">
                <a:solidFill>
                  <a:srgbClr val="FF0000"/>
                </a:solidFill>
              </a:rPr>
              <a:t>Answers – correct in red pen / font</a:t>
            </a:r>
            <a:endParaRPr lang="en-GB" dirty="0">
              <a:solidFill>
                <a:srgbClr val="FF0000"/>
              </a:solidFill>
            </a:endParaRPr>
          </a:p>
        </p:txBody>
      </p:sp>
    </p:spTree>
    <p:extLst>
      <p:ext uri="{BB962C8B-B14F-4D97-AF65-F5344CB8AC3E}">
        <p14:creationId xmlns:p14="http://schemas.microsoft.com/office/powerpoint/2010/main" val="25107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9179" y="413711"/>
            <a:ext cx="11582400" cy="1325563"/>
          </a:xfrm>
        </p:spPr>
        <p:txBody>
          <a:bodyPr>
            <a:normAutofit fontScale="90000"/>
          </a:bodyPr>
          <a:lstStyle/>
          <a:p>
            <a:pPr marR="540385">
              <a:spcAft>
                <a:spcPts val="0"/>
              </a:spcAft>
            </a:pPr>
            <a:r>
              <a:rPr lang="en-GB" dirty="0" smtClean="0"/>
              <a:t>p. 35 ex. 4 – </a:t>
            </a:r>
            <a:r>
              <a:rPr lang="en-GB" dirty="0" err="1" smtClean="0"/>
              <a:t>Écoutez</a:t>
            </a:r>
            <a:r>
              <a:rPr lang="en-GB" dirty="0" smtClean="0"/>
              <a:t/>
            </a:r>
            <a:br>
              <a:rPr lang="en-GB" dirty="0" smtClean="0"/>
            </a:br>
            <a:r>
              <a:rPr lang="en-GB" dirty="0" smtClean="0"/>
              <a:t/>
            </a:r>
            <a:br>
              <a:rPr lang="en-GB" dirty="0" smtClean="0"/>
            </a:br>
            <a:r>
              <a:rPr lang="en-GB" dirty="0">
                <a:latin typeface="Times New Roman" panose="02020603050405020304" pitchFamily="18" charset="0"/>
                <a:ea typeface="Times New Roman" panose="02020603050405020304" pitchFamily="18" charset="0"/>
              </a:rPr>
              <a:t>Before students listen to Martine in activity </a:t>
            </a:r>
            <a:r>
              <a:rPr lang="en-GB" dirty="0" smtClean="0">
                <a:latin typeface="Times New Roman" panose="02020603050405020304" pitchFamily="18" charset="0"/>
                <a:ea typeface="Times New Roman" panose="02020603050405020304" pitchFamily="18" charset="0"/>
              </a:rPr>
              <a:t>4, </a:t>
            </a:r>
            <a:r>
              <a:rPr lang="en-GB" dirty="0">
                <a:latin typeface="Times New Roman" panose="02020603050405020304" pitchFamily="18" charset="0"/>
                <a:ea typeface="Times New Roman" panose="02020603050405020304" pitchFamily="18" charset="0"/>
              </a:rPr>
              <a:t>do this matching activity:</a:t>
            </a:r>
          </a:p>
        </p:txBody>
      </p:sp>
      <p:sp>
        <p:nvSpPr>
          <p:cNvPr id="2" name="Rectangle 1"/>
          <p:cNvSpPr/>
          <p:nvPr/>
        </p:nvSpPr>
        <p:spPr>
          <a:xfrm>
            <a:off x="288758" y="2116662"/>
            <a:ext cx="6352674" cy="4862870"/>
          </a:xfrm>
          <a:prstGeom prst="rect">
            <a:avLst/>
          </a:prstGeom>
        </p:spPr>
        <p:txBody>
          <a:bodyPr wrap="square">
            <a:spAutoFit/>
          </a:bodyPr>
          <a:lstStyle/>
          <a:p>
            <a:r>
              <a:rPr lang="fr-FR" sz="3000" dirty="0" smtClean="0">
                <a:latin typeface="Times New Roman" panose="02020603050405020304" pitchFamily="18" charset="0"/>
                <a:ea typeface="Times New Roman" panose="02020603050405020304" pitchFamily="18" charset="0"/>
              </a:rPr>
              <a:t>1</a:t>
            </a:r>
            <a:r>
              <a:rPr lang="fr-FR" sz="3000" dirty="0">
                <a:latin typeface="Times New Roman" panose="02020603050405020304" pitchFamily="18" charset="0"/>
                <a:ea typeface="Times New Roman" panose="02020603050405020304" pitchFamily="18" charset="0"/>
              </a:rPr>
              <a:t>	je raffole</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2	se cacher</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3	les effets spéciaux rajoutent 	beaucoup</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4	une cinquantaine</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5	quasiment</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6	effrayant</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fr-FR" sz="3000" dirty="0">
                <a:latin typeface="Times New Roman" panose="02020603050405020304" pitchFamily="18" charset="0"/>
                <a:ea typeface="Times New Roman" panose="02020603050405020304" pitchFamily="18" charset="0"/>
              </a:rPr>
              <a:t>7	un film d’horreur ne vise pas 	seulement à faire peur</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8	le monde </a:t>
            </a:r>
            <a:r>
              <a:rPr lang="en-GB" sz="3000" dirty="0" err="1" smtClean="0">
                <a:latin typeface="Times New Roman" panose="02020603050405020304" pitchFamily="18" charset="0"/>
                <a:ea typeface="Times New Roman" panose="02020603050405020304" pitchFamily="18" charset="0"/>
              </a:rPr>
              <a:t>actuel</a:t>
            </a:r>
            <a:endParaRPr lang="en-GB" sz="3000" dirty="0">
              <a:latin typeface="Times New Roman" panose="02020603050405020304" pitchFamily="18" charset="0"/>
              <a:ea typeface="Times New Roman" panose="02020603050405020304" pitchFamily="18" charset="0"/>
            </a:endParaRPr>
          </a:p>
        </p:txBody>
      </p:sp>
      <p:sp>
        <p:nvSpPr>
          <p:cNvPr id="3" name="Rectangle 2"/>
          <p:cNvSpPr/>
          <p:nvPr/>
        </p:nvSpPr>
        <p:spPr>
          <a:xfrm>
            <a:off x="6817895" y="2116662"/>
            <a:ext cx="6096000" cy="4426853"/>
          </a:xfrm>
          <a:prstGeom prst="rect">
            <a:avLst/>
          </a:prstGeom>
        </p:spPr>
        <p:txBody>
          <a:bodyPr>
            <a:spAutoFit/>
          </a:bodyPr>
          <a:lstStyle/>
          <a:p>
            <a:pPr marR="540385">
              <a:spcAft>
                <a:spcPts val="200"/>
              </a:spcAft>
            </a:pPr>
            <a:r>
              <a:rPr lang="en-GB" sz="3000" dirty="0">
                <a:latin typeface="Times New Roman" panose="02020603050405020304" pitchFamily="18" charset="0"/>
                <a:ea typeface="Times New Roman" panose="02020603050405020304" pitchFamily="18" charset="0"/>
              </a:rPr>
              <a:t>a	</a:t>
            </a:r>
            <a:r>
              <a:rPr lang="en-GB" sz="3000" i="1" dirty="0">
                <a:latin typeface="Times New Roman" panose="02020603050405020304" pitchFamily="18" charset="0"/>
                <a:ea typeface="Times New Roman" panose="02020603050405020304" pitchFamily="18" charset="0"/>
              </a:rPr>
              <a:t>special effects add a lot</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b	</a:t>
            </a:r>
            <a:r>
              <a:rPr lang="en-GB" sz="3000" i="1" dirty="0">
                <a:latin typeface="Times New Roman" panose="02020603050405020304" pitchFamily="18" charset="0"/>
                <a:ea typeface="Times New Roman" panose="02020603050405020304" pitchFamily="18" charset="0"/>
              </a:rPr>
              <a:t>almost</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c	</a:t>
            </a:r>
            <a:r>
              <a:rPr lang="en-GB" sz="3000" i="1" dirty="0">
                <a:latin typeface="Times New Roman" panose="02020603050405020304" pitchFamily="18" charset="0"/>
                <a:ea typeface="Times New Roman" panose="02020603050405020304" pitchFamily="18" charset="0"/>
              </a:rPr>
              <a:t>frightening</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d	</a:t>
            </a:r>
            <a:r>
              <a:rPr lang="en-GB" sz="3000" i="1" dirty="0">
                <a:latin typeface="Times New Roman" panose="02020603050405020304" pitchFamily="18" charset="0"/>
                <a:ea typeface="Times New Roman" panose="02020603050405020304" pitchFamily="18" charset="0"/>
              </a:rPr>
              <a:t>to hide</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e	</a:t>
            </a:r>
            <a:r>
              <a:rPr lang="en-GB" sz="3000" i="1" dirty="0">
                <a:latin typeface="Times New Roman" panose="02020603050405020304" pitchFamily="18" charset="0"/>
                <a:ea typeface="Times New Roman" panose="02020603050405020304" pitchFamily="18" charset="0"/>
              </a:rPr>
              <a:t>a horror film doesn’t only aim to </a:t>
            </a:r>
            <a:r>
              <a:rPr lang="en-GB" sz="3000" i="1" dirty="0" smtClean="0">
                <a:latin typeface="Times New Roman" panose="02020603050405020304" pitchFamily="18" charset="0"/>
                <a:ea typeface="Times New Roman" panose="02020603050405020304" pitchFamily="18" charset="0"/>
              </a:rPr>
              <a:t>frighten</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f	</a:t>
            </a:r>
            <a:r>
              <a:rPr lang="en-GB" sz="3000" i="1" dirty="0">
                <a:latin typeface="Times New Roman" panose="02020603050405020304" pitchFamily="18" charset="0"/>
                <a:ea typeface="Times New Roman" panose="02020603050405020304" pitchFamily="18" charset="0"/>
              </a:rPr>
              <a:t>I’m mad about</a:t>
            </a:r>
            <a:endParaRPr lang="en-GB" sz="3000" dirty="0">
              <a:latin typeface="Times New Roman" panose="02020603050405020304" pitchFamily="18" charset="0"/>
              <a:ea typeface="Times New Roman" panose="02020603050405020304" pitchFamily="18" charset="0"/>
            </a:endParaRPr>
          </a:p>
          <a:p>
            <a:pPr marR="540385">
              <a:spcAft>
                <a:spcPts val="200"/>
              </a:spcAft>
            </a:pPr>
            <a:r>
              <a:rPr lang="en-GB" sz="3000" dirty="0">
                <a:latin typeface="Times New Roman" panose="02020603050405020304" pitchFamily="18" charset="0"/>
                <a:ea typeface="Times New Roman" panose="02020603050405020304" pitchFamily="18" charset="0"/>
              </a:rPr>
              <a:t>g	</a:t>
            </a:r>
            <a:r>
              <a:rPr lang="en-GB" sz="3000" i="1" dirty="0">
                <a:latin typeface="Times New Roman" panose="02020603050405020304" pitchFamily="18" charset="0"/>
                <a:ea typeface="Times New Roman" panose="02020603050405020304" pitchFamily="18" charset="0"/>
              </a:rPr>
              <a:t>the world as it is</a:t>
            </a:r>
            <a:endParaRPr lang="en-GB" sz="3000" dirty="0">
              <a:latin typeface="Times New Roman" panose="02020603050405020304" pitchFamily="18" charset="0"/>
              <a:ea typeface="Times New Roman" panose="02020603050405020304" pitchFamily="18" charset="0"/>
            </a:endParaRPr>
          </a:p>
          <a:p>
            <a:r>
              <a:rPr lang="en-GB" sz="3000" dirty="0">
                <a:latin typeface="Arial" panose="020B0604020202020204" pitchFamily="34" charset="0"/>
                <a:ea typeface="Times New Roman" panose="02020603050405020304" pitchFamily="18" charset="0"/>
              </a:rPr>
              <a:t>h	</a:t>
            </a:r>
            <a:r>
              <a:rPr lang="en-GB" sz="3000" i="1" dirty="0">
                <a:latin typeface="Arial" panose="020B0604020202020204" pitchFamily="34" charset="0"/>
                <a:ea typeface="Times New Roman" panose="02020603050405020304" pitchFamily="18" charset="0"/>
              </a:rPr>
              <a:t>about 50</a:t>
            </a:r>
            <a:endParaRPr lang="en-GB" sz="3000" dirty="0"/>
          </a:p>
        </p:txBody>
      </p:sp>
    </p:spTree>
    <p:extLst>
      <p:ext uri="{BB962C8B-B14F-4D97-AF65-F5344CB8AC3E}">
        <p14:creationId xmlns:p14="http://schemas.microsoft.com/office/powerpoint/2010/main" val="2225467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9179" y="413711"/>
            <a:ext cx="11582400" cy="1325563"/>
          </a:xfrm>
        </p:spPr>
        <p:txBody>
          <a:bodyPr>
            <a:normAutofit fontScale="90000"/>
          </a:bodyPr>
          <a:lstStyle/>
          <a:p>
            <a:pPr marR="540385">
              <a:spcAft>
                <a:spcPts val="0"/>
              </a:spcAft>
            </a:pPr>
            <a:r>
              <a:rPr lang="en-GB" dirty="0" smtClean="0"/>
              <a:t>p. 35 ex. 4 – </a:t>
            </a:r>
            <a:r>
              <a:rPr lang="en-GB" dirty="0" err="1" smtClean="0"/>
              <a:t>Écoutez</a:t>
            </a:r>
            <a:r>
              <a:rPr lang="en-GB" dirty="0" smtClean="0"/>
              <a:t/>
            </a:r>
            <a:br>
              <a:rPr lang="en-GB" dirty="0" smtClean="0"/>
            </a:br>
            <a:r>
              <a:rPr lang="en-GB" dirty="0" smtClean="0"/>
              <a:t/>
            </a:r>
            <a:br>
              <a:rPr lang="en-GB" dirty="0" smtClean="0"/>
            </a:br>
            <a:r>
              <a:rPr lang="en-GB" dirty="0">
                <a:latin typeface="Times New Roman" panose="02020603050405020304" pitchFamily="18" charset="0"/>
                <a:ea typeface="Times New Roman" panose="02020603050405020304" pitchFamily="18" charset="0"/>
              </a:rPr>
              <a:t>Before students listen to Martine in activity </a:t>
            </a:r>
            <a:r>
              <a:rPr lang="en-GB" dirty="0" smtClean="0">
                <a:latin typeface="Times New Roman" panose="02020603050405020304" pitchFamily="18" charset="0"/>
                <a:ea typeface="Times New Roman" panose="02020603050405020304" pitchFamily="18" charset="0"/>
              </a:rPr>
              <a:t>4, </a:t>
            </a:r>
            <a:r>
              <a:rPr lang="en-GB" dirty="0">
                <a:latin typeface="Times New Roman" panose="02020603050405020304" pitchFamily="18" charset="0"/>
                <a:ea typeface="Times New Roman" panose="02020603050405020304" pitchFamily="18" charset="0"/>
              </a:rPr>
              <a:t>do this matching activity:</a:t>
            </a:r>
          </a:p>
        </p:txBody>
      </p:sp>
      <p:sp>
        <p:nvSpPr>
          <p:cNvPr id="4" name="Rectangle 3"/>
          <p:cNvSpPr/>
          <p:nvPr/>
        </p:nvSpPr>
        <p:spPr>
          <a:xfrm>
            <a:off x="2967790" y="2277259"/>
            <a:ext cx="8566484" cy="4580741"/>
          </a:xfrm>
          <a:prstGeom prst="rect">
            <a:avLst/>
          </a:prstGeom>
        </p:spPr>
        <p:txBody>
          <a:bodyPr wrap="square">
            <a:spAutoFit/>
          </a:bodyPr>
          <a:lstStyle/>
          <a:p>
            <a:pPr>
              <a:spcAft>
                <a:spcPts val="600"/>
              </a:spcAft>
            </a:pPr>
            <a:r>
              <a:rPr lang="fr-FR" sz="2500" b="1" dirty="0">
                <a:solidFill>
                  <a:srgbClr val="00B050"/>
                </a:solidFill>
                <a:latin typeface="Arial" panose="020B0604020202020204" pitchFamily="34" charset="0"/>
                <a:ea typeface="Times New Roman" panose="02020603050405020304" pitchFamily="18" charset="0"/>
              </a:rPr>
              <a:t>Solution</a:t>
            </a:r>
            <a:endParaRPr lang="en-GB" sz="2500" dirty="0">
              <a:solidFill>
                <a:srgbClr val="00B050"/>
              </a:solidFill>
              <a:latin typeface="Arial" panose="020B0604020202020204" pitchFamily="34" charset="0"/>
              <a:ea typeface="Times New Roman" panose="02020603050405020304" pitchFamily="18" charset="0"/>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je </a:t>
            </a:r>
            <a:r>
              <a:rPr lang="en-US" sz="2500"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raffole</a:t>
            </a: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 / f  </a:t>
            </a:r>
            <a:r>
              <a:rPr lang="en-US"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I’m mad about</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fr-FR"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se cacher / d  </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to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hide</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fr-FR"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les effets spéciaux rajoutent beaucoup / a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special</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effects</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add</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a lot</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fr-FR"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une cinquantaine / h  </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about 50</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en-US" sz="2500"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quasiment</a:t>
            </a: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 / b  </a:t>
            </a:r>
            <a:r>
              <a:rPr lang="en-US"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almost</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en-US" sz="2500"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effrayant</a:t>
            </a: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 / c  </a:t>
            </a:r>
            <a:r>
              <a:rPr lang="en-US"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frightening</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marL="342900" lvl="0" indent="-342900">
              <a:spcAft>
                <a:spcPts val="200"/>
              </a:spcAft>
              <a:buFont typeface="Wingdings" panose="05000000000000000000" pitchFamily="2" charset="2"/>
              <a:buAutoNum type="arabicPeriod"/>
              <a:tabLst>
                <a:tab pos="180340" algn="l"/>
                <a:tab pos="228600" algn="l"/>
                <a:tab pos="540385" algn="l"/>
                <a:tab pos="190500" algn="l"/>
                <a:tab pos="540385" algn="l"/>
              </a:tabLst>
            </a:pPr>
            <a:r>
              <a:rPr lang="fr-FR"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un film d’horreur ne vise pas seulement à faire peur / e  </a:t>
            </a:r>
            <a:endParaRPr lang="fr-FR" sz="2500" dirty="0" smtClean="0">
              <a:solidFill>
                <a:srgbClr val="00B050"/>
              </a:solidFill>
              <a:latin typeface="Arial" panose="020B0604020202020204" pitchFamily="34" charset="0"/>
              <a:ea typeface="Times New Roman" panose="02020603050405020304" pitchFamily="18" charset="0"/>
              <a:cs typeface="Wingdings" panose="05000000000000000000" pitchFamily="2" charset="2"/>
            </a:endParaRPr>
          </a:p>
          <a:p>
            <a:pPr lvl="0">
              <a:spcAft>
                <a:spcPts val="200"/>
              </a:spcAft>
              <a:tabLst>
                <a:tab pos="180340" algn="l"/>
                <a:tab pos="228600" algn="l"/>
                <a:tab pos="540385" algn="l"/>
                <a:tab pos="190500" algn="l"/>
                <a:tab pos="540385" algn="l"/>
              </a:tabLst>
            </a:pPr>
            <a:r>
              <a:rPr lang="fr-FR" sz="2500" i="1" dirty="0" smtClean="0">
                <a:solidFill>
                  <a:srgbClr val="00B050"/>
                </a:solidFill>
                <a:latin typeface="Arial" panose="020B0604020202020204" pitchFamily="34" charset="0"/>
                <a:ea typeface="Times New Roman" panose="02020603050405020304" pitchFamily="18" charset="0"/>
                <a:cs typeface="Wingdings" panose="05000000000000000000" pitchFamily="2" charset="2"/>
              </a:rPr>
              <a:t>a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horror</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film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doesn’t</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only</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aim</a:t>
            </a:r>
            <a:r>
              <a:rPr lang="fr-FR"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 to </a:t>
            </a:r>
            <a:r>
              <a:rPr lang="fr-FR" sz="2500" i="1"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frighten</a:t>
            </a:r>
            <a:endParaRPr lang="en-GB" sz="2500" dirty="0">
              <a:solidFill>
                <a:srgbClr val="00B050"/>
              </a:solidFill>
              <a:latin typeface="Times New Roman" panose="02020603050405020304" pitchFamily="18" charset="0"/>
              <a:ea typeface="Times New Roman" panose="02020603050405020304" pitchFamily="18" charset="0"/>
              <a:cs typeface="Wingdings" panose="05000000000000000000" pitchFamily="2" charset="2"/>
            </a:endParaRPr>
          </a:p>
          <a:p>
            <a:pPr lvl="0">
              <a:spcAft>
                <a:spcPts val="200"/>
              </a:spcAft>
              <a:tabLst>
                <a:tab pos="180340" algn="l"/>
                <a:tab pos="228600" algn="l"/>
                <a:tab pos="540385" algn="l"/>
                <a:tab pos="190500" algn="l"/>
                <a:tab pos="540385" algn="l"/>
              </a:tabLst>
            </a:pPr>
            <a:r>
              <a:rPr lang="en-US" sz="2500" dirty="0" smtClean="0">
                <a:solidFill>
                  <a:srgbClr val="00B050"/>
                </a:solidFill>
                <a:latin typeface="Arial" panose="020B0604020202020204" pitchFamily="34" charset="0"/>
                <a:ea typeface="Times New Roman" panose="02020603050405020304" pitchFamily="18" charset="0"/>
                <a:cs typeface="Wingdings" panose="05000000000000000000" pitchFamily="2" charset="2"/>
              </a:rPr>
              <a:t>8. le </a:t>
            </a: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monde </a:t>
            </a:r>
            <a:r>
              <a:rPr lang="en-US" sz="2500" dirty="0" err="1">
                <a:solidFill>
                  <a:srgbClr val="00B050"/>
                </a:solidFill>
                <a:latin typeface="Arial" panose="020B0604020202020204" pitchFamily="34" charset="0"/>
                <a:ea typeface="Times New Roman" panose="02020603050405020304" pitchFamily="18" charset="0"/>
                <a:cs typeface="Wingdings" panose="05000000000000000000" pitchFamily="2" charset="2"/>
              </a:rPr>
              <a:t>actuel</a:t>
            </a:r>
            <a:r>
              <a:rPr lang="en-US" sz="2500" dirty="0">
                <a:solidFill>
                  <a:srgbClr val="00B050"/>
                </a:solidFill>
                <a:latin typeface="Arial" panose="020B0604020202020204" pitchFamily="34" charset="0"/>
                <a:ea typeface="Times New Roman" panose="02020603050405020304" pitchFamily="18" charset="0"/>
                <a:cs typeface="Wingdings" panose="05000000000000000000" pitchFamily="2" charset="2"/>
              </a:rPr>
              <a:t> / g   </a:t>
            </a:r>
            <a:r>
              <a:rPr lang="en-US" sz="2500" i="1" dirty="0">
                <a:solidFill>
                  <a:srgbClr val="00B050"/>
                </a:solidFill>
                <a:latin typeface="Arial" panose="020B0604020202020204" pitchFamily="34" charset="0"/>
                <a:ea typeface="Times New Roman" panose="02020603050405020304" pitchFamily="18" charset="0"/>
                <a:cs typeface="Wingdings" panose="05000000000000000000" pitchFamily="2" charset="2"/>
              </a:rPr>
              <a:t>the world as it is</a:t>
            </a:r>
            <a:endParaRPr lang="en-GB" sz="2500" dirty="0">
              <a:solidFill>
                <a:srgbClr val="00B050"/>
              </a:solidFill>
              <a:effectLst/>
              <a:latin typeface="Times New Roman" panose="02020603050405020304" pitchFamily="18" charset="0"/>
              <a:ea typeface="Times New Roman" panose="02020603050405020304" pitchFamily="18" charset="0"/>
              <a:cs typeface="Wingdings" panose="05000000000000000000" pitchFamily="2" charset="2"/>
            </a:endParaRPr>
          </a:p>
        </p:txBody>
      </p:sp>
    </p:spTree>
    <p:extLst>
      <p:ext uri="{BB962C8B-B14F-4D97-AF65-F5344CB8AC3E}">
        <p14:creationId xmlns:p14="http://schemas.microsoft.com/office/powerpoint/2010/main" val="701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234496"/>
            <a:ext cx="12096206" cy="1325563"/>
          </a:xfrm>
        </p:spPr>
        <p:txBody>
          <a:bodyPr>
            <a:noAutofit/>
          </a:bodyPr>
          <a:lstStyle/>
          <a:p>
            <a:r>
              <a:rPr lang="en-GB" sz="2500" dirty="0" smtClean="0"/>
              <a:t>La naissance </a:t>
            </a:r>
            <a:r>
              <a:rPr lang="en-GB" sz="2500" dirty="0"/>
              <a:t>du </a:t>
            </a:r>
            <a:r>
              <a:rPr lang="en-GB" sz="2500" dirty="0" err="1"/>
              <a:t>cinéma</a:t>
            </a:r>
            <a:r>
              <a:rPr lang="en-GB" sz="2500" dirty="0" smtClean="0"/>
              <a:t>: </a:t>
            </a:r>
            <a:r>
              <a:rPr lang="en-GB" sz="2500" i="1" dirty="0" smtClean="0"/>
              <a:t>The birth of cinema</a:t>
            </a:r>
            <a:r>
              <a:rPr lang="en-GB" sz="2500" dirty="0"/>
              <a:t/>
            </a:r>
            <a:br>
              <a:rPr lang="en-GB" sz="2500" dirty="0"/>
            </a:br>
            <a:r>
              <a:rPr lang="en-GB" sz="2500" dirty="0">
                <a:hlinkClick r:id="rId2"/>
              </a:rPr>
              <a:t>https://www.youtube.com/watch?v=qQbEtjZ-AHI</a:t>
            </a:r>
            <a:r>
              <a:rPr lang="en-GB" sz="2500" dirty="0"/>
              <a:t> </a:t>
            </a:r>
            <a:r>
              <a:rPr lang="en-GB" sz="2500" dirty="0" smtClean="0"/>
              <a:t/>
            </a:r>
            <a:br>
              <a:rPr lang="en-GB" sz="2500" dirty="0" smtClean="0"/>
            </a:br>
            <a:r>
              <a:rPr lang="en-GB" sz="2500" dirty="0" err="1" smtClean="0"/>
              <a:t>Régarde</a:t>
            </a:r>
            <a:r>
              <a:rPr lang="en-GB" sz="2500" dirty="0" smtClean="0"/>
              <a:t> </a:t>
            </a:r>
            <a:r>
              <a:rPr lang="en-GB" sz="2500" dirty="0" err="1" smtClean="0"/>
              <a:t>cette</a:t>
            </a:r>
            <a:r>
              <a:rPr lang="en-GB" sz="2500" dirty="0" smtClean="0"/>
              <a:t> </a:t>
            </a:r>
            <a:r>
              <a:rPr lang="en-GB" sz="2500" dirty="0" err="1" smtClean="0"/>
              <a:t>vidéo</a:t>
            </a:r>
            <a:r>
              <a:rPr lang="en-GB" sz="2500" dirty="0" smtClean="0"/>
              <a:t> et </a:t>
            </a:r>
            <a:r>
              <a:rPr lang="en-GB" sz="2500" dirty="0" err="1" smtClean="0"/>
              <a:t>réponds</a:t>
            </a:r>
            <a:r>
              <a:rPr lang="en-GB" sz="2500" dirty="0" smtClean="0"/>
              <a:t> aux questions </a:t>
            </a:r>
            <a:r>
              <a:rPr lang="en-GB" sz="2500" dirty="0" err="1" smtClean="0"/>
              <a:t>suivantes</a:t>
            </a:r>
            <a:r>
              <a:rPr lang="en-GB" sz="2500" dirty="0" smtClean="0"/>
              <a:t>. </a:t>
            </a:r>
            <a:r>
              <a:rPr lang="en-GB" sz="2500" i="1" dirty="0" smtClean="0"/>
              <a:t>Watch this video and answer the following questions</a:t>
            </a:r>
            <a:r>
              <a:rPr lang="en-GB" sz="2500" dirty="0" smtClean="0"/>
              <a:t>: (Use </a:t>
            </a:r>
            <a:r>
              <a:rPr lang="en-GB" sz="2500" dirty="0"/>
              <a:t>French subtitles for help if </a:t>
            </a:r>
            <a:r>
              <a:rPr lang="en-GB" sz="2500" dirty="0" smtClean="0"/>
              <a:t>needed)</a:t>
            </a:r>
            <a:endParaRPr lang="en-GB" sz="2500" dirty="0"/>
          </a:p>
        </p:txBody>
      </p:sp>
      <p:sp>
        <p:nvSpPr>
          <p:cNvPr id="3" name="Content Placeholder 2"/>
          <p:cNvSpPr>
            <a:spLocks noGrp="1"/>
          </p:cNvSpPr>
          <p:nvPr>
            <p:ph idx="1"/>
          </p:nvPr>
        </p:nvSpPr>
        <p:spPr>
          <a:xfrm>
            <a:off x="0" y="1799498"/>
            <a:ext cx="12192000" cy="4666615"/>
          </a:xfrm>
        </p:spPr>
        <p:txBody>
          <a:bodyPr>
            <a:normAutofit fontScale="92500" lnSpcReduction="10000"/>
          </a:bodyPr>
          <a:lstStyle/>
          <a:p>
            <a:pPr marL="514350" indent="-514350">
              <a:buAutoNum type="arabicPeriod"/>
            </a:pPr>
            <a:r>
              <a:rPr lang="fr-FR" dirty="0" smtClean="0"/>
              <a:t>Quel </a:t>
            </a:r>
            <a:r>
              <a:rPr lang="fr-FR" dirty="0"/>
              <a:t>était le premier film enregistré? Où et quand </a:t>
            </a:r>
            <a:r>
              <a:rPr lang="fr-FR" dirty="0" smtClean="0"/>
              <a:t>s’est-il passé</a:t>
            </a:r>
            <a:r>
              <a:rPr lang="fr-FR" dirty="0"/>
              <a:t>? (2) </a:t>
            </a:r>
            <a:endParaRPr lang="fr-FR" dirty="0" smtClean="0"/>
          </a:p>
          <a:p>
            <a:pPr marL="0" indent="0">
              <a:buNone/>
            </a:pPr>
            <a:r>
              <a:rPr lang="fr-FR" dirty="0" smtClean="0"/>
              <a:t>______________________________________________________________</a:t>
            </a:r>
          </a:p>
          <a:p>
            <a:pPr marL="0" indent="0">
              <a:buNone/>
            </a:pPr>
            <a:r>
              <a:rPr lang="fr-FR" dirty="0" smtClean="0"/>
              <a:t>2. Que </a:t>
            </a:r>
            <a:r>
              <a:rPr lang="fr-FR" dirty="0"/>
              <a:t>s'est-il passé le 28 décembre 1895 à Paris? (2</a:t>
            </a:r>
            <a:r>
              <a:rPr lang="fr-FR" dirty="0" smtClean="0"/>
              <a:t>)</a:t>
            </a:r>
          </a:p>
          <a:p>
            <a:pPr marL="0" indent="0">
              <a:buNone/>
            </a:pPr>
            <a:r>
              <a:rPr lang="fr-FR" dirty="0" smtClean="0"/>
              <a:t>______________________________________________________________ </a:t>
            </a:r>
          </a:p>
          <a:p>
            <a:pPr marL="0" indent="0">
              <a:buNone/>
            </a:pPr>
            <a:r>
              <a:rPr lang="fr-FR" dirty="0" smtClean="0"/>
              <a:t>3</a:t>
            </a:r>
            <a:r>
              <a:rPr lang="fr-FR" dirty="0"/>
              <a:t>. Qui étaient considérés comme les «inventeurs» du cinéma français? </a:t>
            </a:r>
            <a:endParaRPr lang="fr-FR" dirty="0" smtClean="0"/>
          </a:p>
          <a:p>
            <a:pPr marL="0" indent="0">
              <a:buNone/>
            </a:pPr>
            <a:r>
              <a:rPr lang="fr-FR" dirty="0" smtClean="0"/>
              <a:t>______________________________________________________________</a:t>
            </a:r>
          </a:p>
          <a:p>
            <a:pPr marL="0" indent="0">
              <a:buNone/>
            </a:pPr>
            <a:r>
              <a:rPr lang="fr-FR" dirty="0" smtClean="0"/>
              <a:t>4</a:t>
            </a:r>
            <a:r>
              <a:rPr lang="fr-FR" dirty="0"/>
              <a:t>. </a:t>
            </a:r>
            <a:r>
              <a:rPr lang="fr-FR" dirty="0" smtClean="0"/>
              <a:t>Qu’est-ce qui a </a:t>
            </a:r>
            <a:r>
              <a:rPr lang="fr-FR" dirty="0"/>
              <a:t>particulièrement </a:t>
            </a:r>
            <a:r>
              <a:rPr lang="fr-FR" dirty="0" smtClean="0"/>
              <a:t>impressionné les </a:t>
            </a:r>
            <a:r>
              <a:rPr lang="fr-FR" dirty="0"/>
              <a:t>spectateurs </a:t>
            </a:r>
            <a:r>
              <a:rPr lang="fr-FR" dirty="0" smtClean="0"/>
              <a:t>et </a:t>
            </a:r>
            <a:r>
              <a:rPr lang="fr-FR" dirty="0"/>
              <a:t>pourquoi</a:t>
            </a:r>
            <a:r>
              <a:rPr lang="fr-FR" dirty="0" smtClean="0"/>
              <a:t>? (2) </a:t>
            </a:r>
            <a:br>
              <a:rPr lang="fr-FR" dirty="0" smtClean="0"/>
            </a:br>
            <a:r>
              <a:rPr lang="fr-FR" dirty="0" smtClean="0"/>
              <a:t>______________________________________________________________</a:t>
            </a:r>
          </a:p>
          <a:p>
            <a:pPr marL="0" indent="0">
              <a:buNone/>
            </a:pPr>
            <a:r>
              <a:rPr lang="fr-FR" dirty="0" smtClean="0"/>
              <a:t>5</a:t>
            </a:r>
            <a:r>
              <a:rPr lang="fr-FR" dirty="0"/>
              <a:t>. Quelle caractéristique ont-ils trouvé qui rend encore le cinéma </a:t>
            </a:r>
            <a:r>
              <a:rPr lang="fr-FR" dirty="0" smtClean="0"/>
              <a:t>« magique »? </a:t>
            </a:r>
          </a:p>
          <a:p>
            <a:pPr marL="0" indent="0">
              <a:buNone/>
            </a:pPr>
            <a:r>
              <a:rPr lang="fr-FR" dirty="0"/>
              <a:t>______________________________________________________________</a:t>
            </a:r>
          </a:p>
        </p:txBody>
      </p:sp>
    </p:spTree>
    <p:extLst>
      <p:ext uri="{BB962C8B-B14F-4D97-AF65-F5344CB8AC3E}">
        <p14:creationId xmlns:p14="http://schemas.microsoft.com/office/powerpoint/2010/main" val="418865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35 ex. 4 - </a:t>
            </a:r>
            <a:r>
              <a:rPr lang="en-GB" dirty="0" err="1" smtClean="0"/>
              <a:t>Écoutez</a:t>
            </a:r>
            <a:endParaRPr lang="en-GB" dirty="0"/>
          </a:p>
        </p:txBody>
      </p:sp>
      <p:pic>
        <p:nvPicPr>
          <p:cNvPr id="4" name="Picture 3"/>
          <p:cNvPicPr>
            <a:picLocks noChangeAspect="1"/>
          </p:cNvPicPr>
          <p:nvPr/>
        </p:nvPicPr>
        <p:blipFill>
          <a:blip r:embed="rId2"/>
          <a:stretch>
            <a:fillRect/>
          </a:stretch>
        </p:blipFill>
        <p:spPr>
          <a:xfrm>
            <a:off x="280306" y="1560604"/>
            <a:ext cx="9977516" cy="3716790"/>
          </a:xfrm>
          <a:prstGeom prst="rect">
            <a:avLst/>
          </a:prstGeom>
        </p:spPr>
      </p:pic>
    </p:spTree>
    <p:extLst>
      <p:ext uri="{BB962C8B-B14F-4D97-AF65-F5344CB8AC3E}">
        <p14:creationId xmlns:p14="http://schemas.microsoft.com/office/powerpoint/2010/main" val="675882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61892"/>
            <a:ext cx="10515600" cy="1325563"/>
          </a:xfrm>
        </p:spPr>
        <p:txBody>
          <a:bodyPr/>
          <a:lstStyle/>
          <a:p>
            <a:r>
              <a:rPr lang="en-GB" dirty="0" smtClean="0"/>
              <a:t>p. 35 ex. 4 - </a:t>
            </a:r>
            <a:r>
              <a:rPr lang="en-GB" dirty="0" err="1" smtClean="0"/>
              <a:t>Écoutez</a:t>
            </a:r>
            <a:endParaRPr lang="en-GB" dirty="0"/>
          </a:p>
        </p:txBody>
      </p:sp>
      <p:pic>
        <p:nvPicPr>
          <p:cNvPr id="4" name="Picture 3"/>
          <p:cNvPicPr>
            <a:picLocks noChangeAspect="1"/>
          </p:cNvPicPr>
          <p:nvPr/>
        </p:nvPicPr>
        <p:blipFill>
          <a:blip r:embed="rId2"/>
          <a:stretch>
            <a:fillRect/>
          </a:stretch>
        </p:blipFill>
        <p:spPr>
          <a:xfrm>
            <a:off x="685255" y="633141"/>
            <a:ext cx="9977516" cy="3716790"/>
          </a:xfrm>
          <a:prstGeom prst="rect">
            <a:avLst/>
          </a:prstGeom>
        </p:spPr>
      </p:pic>
      <p:sp>
        <p:nvSpPr>
          <p:cNvPr id="3" name="Rectangle 2"/>
          <p:cNvSpPr/>
          <p:nvPr/>
        </p:nvSpPr>
        <p:spPr>
          <a:xfrm>
            <a:off x="2626013" y="4195733"/>
            <a:ext cx="6096000" cy="2662267"/>
          </a:xfrm>
          <a:prstGeom prst="rect">
            <a:avLst/>
          </a:prstGeom>
        </p:spPr>
        <p:txBody>
          <a:bodyPr>
            <a:spAutoFit/>
          </a:bodyPr>
          <a:lstStyle/>
          <a:p>
            <a:pPr lvl="5">
              <a:spcAft>
                <a:spcPts val="600"/>
              </a:spcAft>
              <a:tabLst>
                <a:tab pos="228600" algn="l"/>
              </a:tabLst>
            </a:pPr>
            <a:r>
              <a:rPr lang="en-US" b="1" dirty="0">
                <a:solidFill>
                  <a:srgbClr val="00B050"/>
                </a:solidFill>
                <a:latin typeface="Arial" panose="020B0604020202020204" pitchFamily="34" charset="0"/>
                <a:ea typeface="Times New Roman" panose="02020603050405020304" pitchFamily="18" charset="0"/>
              </a:rPr>
              <a:t>Solutions </a:t>
            </a:r>
            <a:endParaRPr lang="en-GB"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Martine n’aime pas les films qui font peur. (</a:t>
            </a:r>
            <a:r>
              <a:rPr lang="fr-FR" b="1" dirty="0">
                <a:solidFill>
                  <a:srgbClr val="00B050"/>
                </a:solidFill>
                <a:latin typeface="Arial" panose="020B0604020202020204" pitchFamily="34" charset="0"/>
                <a:ea typeface="Times New Roman" panose="02020603050405020304" pitchFamily="18" charset="0"/>
              </a:rPr>
              <a:t>faux</a:t>
            </a:r>
            <a:r>
              <a:rPr lang="fr-FR" dirty="0">
                <a:solidFill>
                  <a:srgbClr val="00B050"/>
                </a:solidFill>
                <a:latin typeface="Arial" panose="020B0604020202020204" pitchFamily="34" charset="0"/>
                <a:ea typeface="Times New Roman" panose="02020603050405020304" pitchFamily="18" charset="0"/>
              </a:rPr>
              <a:t>)</a:t>
            </a:r>
            <a:endParaRPr lang="en-GB"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Les effets spéciaux embellissent le film.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L’année dernière, à peu près 50 films d’horreur sont sortis.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Martine joue le rôle de quelqu’un qui est effrayée. (</a:t>
            </a:r>
            <a:r>
              <a:rPr lang="fr-FR" b="1" dirty="0">
                <a:solidFill>
                  <a:srgbClr val="00B050"/>
                </a:solidFill>
                <a:latin typeface="Arial" panose="020B0604020202020204" pitchFamily="34" charset="0"/>
                <a:ea typeface="Times New Roman" panose="02020603050405020304" pitchFamily="18" charset="0"/>
              </a:rPr>
              <a:t>faux</a:t>
            </a:r>
            <a:r>
              <a:rPr lang="fr-FR" dirty="0">
                <a:solidFill>
                  <a:srgbClr val="00B050"/>
                </a:solidFill>
                <a:latin typeface="Arial" panose="020B0604020202020204" pitchFamily="34" charset="0"/>
                <a:ea typeface="Times New Roman" panose="02020603050405020304" pitchFamily="18" charset="0"/>
              </a:rPr>
              <a:t>)</a:t>
            </a:r>
            <a:endParaRPr lang="en-GB" dirty="0">
              <a:solidFill>
                <a:srgbClr val="00B050"/>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Arial" panose="020B0604020202020204" pitchFamily="34" charset="0"/>
              <a:buAutoNum type="arabicPeriod"/>
              <a:tabLst>
                <a:tab pos="180340" algn="l"/>
                <a:tab pos="228600" algn="l"/>
                <a:tab pos="540385" algn="l"/>
                <a:tab pos="190500" algn="l"/>
                <a:tab pos="540385" algn="l"/>
              </a:tabLst>
            </a:pPr>
            <a:r>
              <a:rPr lang="fr-FR" dirty="0">
                <a:solidFill>
                  <a:srgbClr val="00B050"/>
                </a:solidFill>
                <a:latin typeface="Arial" panose="020B0604020202020204" pitchFamily="34" charset="0"/>
                <a:ea typeface="Times New Roman" panose="02020603050405020304" pitchFamily="18" charset="0"/>
              </a:rPr>
              <a:t>Un film d’horreur pourrait regarder notre société avec un œil critique. (</a:t>
            </a:r>
            <a:r>
              <a:rPr lang="fr-FR" b="1" dirty="0">
                <a:solidFill>
                  <a:srgbClr val="00B050"/>
                </a:solidFill>
                <a:latin typeface="Arial" panose="020B0604020202020204" pitchFamily="34" charset="0"/>
                <a:ea typeface="Times New Roman" panose="02020603050405020304" pitchFamily="18" charset="0"/>
              </a:rPr>
              <a:t>vrai</a:t>
            </a:r>
            <a:r>
              <a:rPr lang="fr-FR" dirty="0">
                <a:solidFill>
                  <a:srgbClr val="00B050"/>
                </a:solidFill>
                <a:latin typeface="Arial" panose="020B0604020202020204" pitchFamily="34" charset="0"/>
                <a:ea typeface="Times New Roman" panose="02020603050405020304" pitchFamily="18" charset="0"/>
              </a:rPr>
              <a:t>)</a:t>
            </a:r>
            <a:endParaRPr lang="en-GB"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54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388" y="1211670"/>
            <a:ext cx="10515600" cy="4351338"/>
          </a:xfrm>
        </p:spPr>
        <p:txBody>
          <a:bodyPr>
            <a:normAutofit fontScale="92500" lnSpcReduction="10000"/>
          </a:bodyPr>
          <a:lstStyle/>
          <a:p>
            <a:pPr marL="0" indent="0">
              <a:buNone/>
            </a:pPr>
            <a:r>
              <a:rPr lang="fr-FR" b="1" dirty="0" err="1"/>
              <a:t>Transcript</a:t>
            </a:r>
            <a:endParaRPr lang="en-GB" dirty="0"/>
          </a:p>
          <a:p>
            <a:pPr marL="0" indent="0">
              <a:buNone/>
            </a:pPr>
            <a:r>
              <a:rPr lang="fr-FR" dirty="0"/>
              <a:t>-	Martine, quelle sorte de film aimes-tu?</a:t>
            </a:r>
            <a:endParaRPr lang="en-GB" dirty="0"/>
          </a:p>
          <a:p>
            <a:pPr marL="0" indent="0">
              <a:buNone/>
            </a:pPr>
            <a:r>
              <a:rPr lang="fr-FR" dirty="0"/>
              <a:t>-	Moi, je raffole des films qui font peur. Impossible de se cacher derrière le sofa ou sous le lit pour que le monstre n’arrive pas. J’adore le cinéma fantastique et d’horreur avec des monstres, des zombies et tout le reste. Les effets spéciaux rajoutent beaucoup. Un des premiers films que j’ai vus c’était </a:t>
            </a:r>
            <a:r>
              <a:rPr lang="fr-FR" i="1" dirty="0" err="1"/>
              <a:t>Scream</a:t>
            </a:r>
            <a:r>
              <a:rPr lang="fr-FR" dirty="0"/>
              <a:t> et ça m’a énormément plu. On m’a dit que l’année dernière, par exemple, une cinquantaine de films du genre sont sortis en France; c’est quasiment un par semaine! Quand je vois un film effrayant avec mes amis, je ne fais pas semblant d’être effrayée, je le suis vraiment. Des fois un film d’horreur ne vise pas seulement à faire peur, certains posent un regard sur le monde actuel. </a:t>
            </a:r>
            <a:endParaRPr lang="en-GB" dirty="0"/>
          </a:p>
          <a:p>
            <a:pPr marL="0" indent="0">
              <a:buNone/>
            </a:pPr>
            <a:endParaRPr lang="en-GB" dirty="0"/>
          </a:p>
        </p:txBody>
      </p:sp>
      <p:sp>
        <p:nvSpPr>
          <p:cNvPr id="4" name="Title 1"/>
          <p:cNvSpPr>
            <a:spLocks noGrp="1"/>
          </p:cNvSpPr>
          <p:nvPr>
            <p:ph type="title"/>
          </p:nvPr>
        </p:nvSpPr>
        <p:spPr>
          <a:xfrm>
            <a:off x="201705" y="0"/>
            <a:ext cx="11897530" cy="1141412"/>
          </a:xfrm>
        </p:spPr>
        <p:txBody>
          <a:bodyPr>
            <a:normAutofit/>
          </a:bodyPr>
          <a:lstStyle/>
          <a:p>
            <a:r>
              <a:rPr lang="en-GB" sz="2400" b="1" u="sng" dirty="0" smtClean="0">
                <a:solidFill>
                  <a:srgbClr val="7030A0"/>
                </a:solidFill>
              </a:rPr>
              <a:t>Extension: </a:t>
            </a:r>
            <a:r>
              <a:rPr lang="en-GB" sz="2400" b="1" u="sng" dirty="0" smtClean="0"/>
              <a:t>transcript. </a:t>
            </a:r>
            <a:r>
              <a:rPr lang="en-GB" sz="2400" dirty="0" smtClean="0"/>
              <a:t>Read through the transcript and check any new vocabulary. Look up 5-10 words and use wordreference.com or google translate to understand.</a:t>
            </a:r>
            <a:endParaRPr lang="en-GB" sz="2400" dirty="0"/>
          </a:p>
        </p:txBody>
      </p:sp>
    </p:spTree>
    <p:extLst>
      <p:ext uri="{BB962C8B-B14F-4D97-AF65-F5344CB8AC3E}">
        <p14:creationId xmlns:p14="http://schemas.microsoft.com/office/powerpoint/2010/main" val="334730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58" r="3446" b="30511"/>
          <a:stretch/>
        </p:blipFill>
        <p:spPr>
          <a:xfrm>
            <a:off x="5641162" y="28240"/>
            <a:ext cx="6518754" cy="6577263"/>
          </a:xfrm>
          <a:prstGeom prst="rect">
            <a:avLst/>
          </a:prstGeom>
        </p:spPr>
      </p:pic>
      <p:pic>
        <p:nvPicPr>
          <p:cNvPr id="5" name="Picture 4"/>
          <p:cNvPicPr>
            <a:picLocks noChangeAspect="1"/>
          </p:cNvPicPr>
          <p:nvPr/>
        </p:nvPicPr>
        <p:blipFill rotWithShape="1">
          <a:blip r:embed="rId2"/>
          <a:srcRect l="7706" t="70271"/>
          <a:stretch/>
        </p:blipFill>
        <p:spPr>
          <a:xfrm>
            <a:off x="0" y="914401"/>
            <a:ext cx="5981471" cy="2598822"/>
          </a:xfrm>
          <a:prstGeom prst="rect">
            <a:avLst/>
          </a:prstGeom>
        </p:spPr>
      </p:pic>
      <p:sp>
        <p:nvSpPr>
          <p:cNvPr id="6" name="Title 1"/>
          <p:cNvSpPr>
            <a:spLocks noGrp="1"/>
          </p:cNvSpPr>
          <p:nvPr>
            <p:ph type="title"/>
          </p:nvPr>
        </p:nvSpPr>
        <p:spPr>
          <a:xfrm>
            <a:off x="819923" y="92410"/>
            <a:ext cx="4648200" cy="821991"/>
          </a:xfrm>
        </p:spPr>
        <p:txBody>
          <a:bodyPr>
            <a:normAutofit fontScale="90000"/>
          </a:bodyPr>
          <a:lstStyle/>
          <a:p>
            <a:r>
              <a:rPr lang="en-GB" dirty="0">
                <a:solidFill>
                  <a:srgbClr val="7030A0"/>
                </a:solidFill>
              </a:rPr>
              <a:t>Extension</a:t>
            </a:r>
            <a:r>
              <a:rPr lang="en-GB" dirty="0" smtClean="0">
                <a:solidFill>
                  <a:srgbClr val="7030A0"/>
                </a:solidFill>
              </a:rPr>
              <a:t>: p. 37 ex. 5 </a:t>
            </a:r>
            <a:endParaRPr lang="en-GB" dirty="0"/>
          </a:p>
        </p:txBody>
      </p:sp>
      <p:pic>
        <p:nvPicPr>
          <p:cNvPr id="7" name="Picture 6"/>
          <p:cNvPicPr>
            <a:picLocks noChangeAspect="1"/>
          </p:cNvPicPr>
          <p:nvPr/>
        </p:nvPicPr>
        <p:blipFill>
          <a:blip r:embed="rId3"/>
          <a:stretch>
            <a:fillRect/>
          </a:stretch>
        </p:blipFill>
        <p:spPr>
          <a:xfrm>
            <a:off x="810120" y="3875922"/>
            <a:ext cx="4361230" cy="2729581"/>
          </a:xfrm>
          <a:prstGeom prst="rect">
            <a:avLst/>
          </a:prstGeom>
        </p:spPr>
      </p:pic>
    </p:spTree>
    <p:extLst>
      <p:ext uri="{BB962C8B-B14F-4D97-AF65-F5344CB8AC3E}">
        <p14:creationId xmlns:p14="http://schemas.microsoft.com/office/powerpoint/2010/main" val="75103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58" r="3446" b="30511"/>
          <a:stretch/>
        </p:blipFill>
        <p:spPr>
          <a:xfrm>
            <a:off x="5641162" y="28240"/>
            <a:ext cx="6518754" cy="6577263"/>
          </a:xfrm>
          <a:prstGeom prst="rect">
            <a:avLst/>
          </a:prstGeom>
        </p:spPr>
      </p:pic>
      <p:sp>
        <p:nvSpPr>
          <p:cNvPr id="6" name="Title 1"/>
          <p:cNvSpPr>
            <a:spLocks noGrp="1"/>
          </p:cNvSpPr>
          <p:nvPr>
            <p:ph type="title"/>
          </p:nvPr>
        </p:nvSpPr>
        <p:spPr>
          <a:xfrm>
            <a:off x="544493" y="-126081"/>
            <a:ext cx="4648200" cy="821991"/>
          </a:xfrm>
        </p:spPr>
        <p:txBody>
          <a:bodyPr>
            <a:normAutofit fontScale="90000"/>
          </a:bodyPr>
          <a:lstStyle/>
          <a:p>
            <a:r>
              <a:rPr lang="en-GB" dirty="0">
                <a:solidFill>
                  <a:srgbClr val="7030A0"/>
                </a:solidFill>
              </a:rPr>
              <a:t>Extension</a:t>
            </a:r>
            <a:r>
              <a:rPr lang="en-GB" dirty="0" smtClean="0">
                <a:solidFill>
                  <a:srgbClr val="7030A0"/>
                </a:solidFill>
              </a:rPr>
              <a:t>: p. 37 ex. 5 </a:t>
            </a:r>
            <a:endParaRPr lang="en-GB" dirty="0"/>
          </a:p>
        </p:txBody>
      </p:sp>
      <p:sp>
        <p:nvSpPr>
          <p:cNvPr id="2" name="Rectangle 1"/>
          <p:cNvSpPr/>
          <p:nvPr/>
        </p:nvSpPr>
        <p:spPr>
          <a:xfrm>
            <a:off x="144150" y="695910"/>
            <a:ext cx="6096000" cy="2970044"/>
          </a:xfrm>
          <a:prstGeom prst="rect">
            <a:avLst/>
          </a:prstGeom>
        </p:spPr>
        <p:txBody>
          <a:bodyPr>
            <a:spAutoFit/>
          </a:bodyPr>
          <a:lstStyle/>
          <a:p>
            <a:pPr>
              <a:spcAft>
                <a:spcPts val="600"/>
              </a:spcAft>
            </a:pPr>
            <a:r>
              <a:rPr lang="fr-FR" b="1" dirty="0" smtClean="0">
                <a:solidFill>
                  <a:schemeClr val="accent6">
                    <a:lumMod val="75000"/>
                  </a:schemeClr>
                </a:solidFill>
                <a:latin typeface="Arial" panose="020B0604020202020204" pitchFamily="34" charset="0"/>
                <a:ea typeface="Times New Roman" panose="02020603050405020304" pitchFamily="18" charset="0"/>
              </a:rPr>
              <a:t>Solutions: The correct phrases are…</a:t>
            </a:r>
            <a:endParaRPr lang="en-GB" sz="2400" dirty="0" smtClean="0">
              <a:solidFill>
                <a:schemeClr val="accent6">
                  <a:lumMod val="75000"/>
                </a:schemeClr>
              </a:solidFill>
              <a:latin typeface="Arial" panose="020B0604020202020204" pitchFamily="34" charset="0"/>
              <a:ea typeface="Times New Roman" panose="02020603050405020304" pitchFamily="18" charset="0"/>
            </a:endParaRPr>
          </a:p>
          <a:p>
            <a:pPr marL="342900" indent="-342900">
              <a:spcAft>
                <a:spcPts val="600"/>
              </a:spcAft>
              <a:buAutoNum type="arabicPlain" startAt="2"/>
            </a:pPr>
            <a:r>
              <a:rPr lang="fr-FR" dirty="0" smtClean="0">
                <a:solidFill>
                  <a:schemeClr val="accent6">
                    <a:lumMod val="75000"/>
                  </a:schemeClr>
                </a:solidFill>
                <a:latin typeface="Arial" panose="020B0604020202020204" pitchFamily="34" charset="0"/>
                <a:ea typeface="Times New Roman" panose="02020603050405020304" pitchFamily="18" charset="0"/>
              </a:rPr>
              <a:t>Arthur </a:t>
            </a:r>
            <a:r>
              <a:rPr lang="fr-FR" dirty="0">
                <a:solidFill>
                  <a:schemeClr val="accent6">
                    <a:lumMod val="75000"/>
                  </a:schemeClr>
                </a:solidFill>
                <a:latin typeface="Arial" panose="020B0604020202020204" pitchFamily="34" charset="0"/>
                <a:ea typeface="Times New Roman" panose="02020603050405020304" pitchFamily="18" charset="0"/>
              </a:rPr>
              <a:t>veut sauver la maison de sa </a:t>
            </a:r>
            <a:r>
              <a:rPr lang="fr-FR" dirty="0" smtClean="0">
                <a:solidFill>
                  <a:schemeClr val="accent6">
                    <a:lumMod val="75000"/>
                  </a:schemeClr>
                </a:solidFill>
                <a:latin typeface="Arial" panose="020B0604020202020204" pitchFamily="34" charset="0"/>
                <a:ea typeface="Times New Roman" panose="02020603050405020304" pitchFamily="18" charset="0"/>
              </a:rPr>
              <a:t>grand-mère.</a:t>
            </a:r>
            <a:endParaRPr lang="en-GB" sz="2400" dirty="0" smtClean="0">
              <a:solidFill>
                <a:schemeClr val="accent6">
                  <a:lumMod val="75000"/>
                </a:schemeClr>
              </a:solidFill>
              <a:latin typeface="Times New Roman" panose="02020603050405020304" pitchFamily="18" charset="0"/>
              <a:ea typeface="Times New Roman" panose="02020603050405020304" pitchFamily="18" charset="0"/>
            </a:endParaRPr>
          </a:p>
          <a:p>
            <a:pPr>
              <a:spcAft>
                <a:spcPts val="600"/>
              </a:spcAft>
            </a:pPr>
            <a:r>
              <a:rPr lang="fr-FR" dirty="0" smtClean="0">
                <a:solidFill>
                  <a:schemeClr val="accent6">
                    <a:lumMod val="75000"/>
                  </a:schemeClr>
                </a:solidFill>
                <a:latin typeface="Arial" panose="020B0604020202020204" pitchFamily="34" charset="0"/>
                <a:ea typeface="Times New Roman" panose="02020603050405020304" pitchFamily="18" charset="0"/>
              </a:rPr>
              <a:t>3  </a:t>
            </a:r>
            <a:r>
              <a:rPr lang="fr-FR" dirty="0">
                <a:solidFill>
                  <a:schemeClr val="accent6">
                    <a:lumMod val="75000"/>
                  </a:schemeClr>
                </a:solidFill>
                <a:latin typeface="Arial" panose="020B0604020202020204" pitchFamily="34" charset="0"/>
                <a:ea typeface="Times New Roman" panose="02020603050405020304" pitchFamily="18" charset="0"/>
              </a:rPr>
              <a:t>Arthur doit trouver le trésor des </a:t>
            </a:r>
            <a:r>
              <a:rPr lang="fr-FR" dirty="0" err="1">
                <a:solidFill>
                  <a:schemeClr val="accent6">
                    <a:lumMod val="75000"/>
                  </a:schemeClr>
                </a:solidFill>
                <a:latin typeface="Arial" panose="020B0604020202020204" pitchFamily="34" charset="0"/>
                <a:ea typeface="Times New Roman" panose="02020603050405020304" pitchFamily="18" charset="0"/>
              </a:rPr>
              <a:t>Minimoys</a:t>
            </a:r>
            <a:r>
              <a:rPr lang="fr-FR" dirty="0">
                <a:solidFill>
                  <a:schemeClr val="accent6">
                    <a:lumMod val="75000"/>
                  </a:schemeClr>
                </a:solidFill>
                <a:latin typeface="Arial" panose="020B0604020202020204" pitchFamily="34" charset="0"/>
                <a:ea typeface="Times New Roman" panose="02020603050405020304" pitchFamily="18" charset="0"/>
              </a:rPr>
              <a:t> pour pouvoir acheter la </a:t>
            </a:r>
            <a:r>
              <a:rPr lang="fr-FR" dirty="0" smtClean="0">
                <a:solidFill>
                  <a:schemeClr val="accent6">
                    <a:lumMod val="75000"/>
                  </a:schemeClr>
                </a:solidFill>
                <a:latin typeface="Arial" panose="020B0604020202020204" pitchFamily="34" charset="0"/>
                <a:ea typeface="Times New Roman" panose="02020603050405020304" pitchFamily="18" charset="0"/>
              </a:rPr>
              <a:t>maison.</a:t>
            </a:r>
            <a:endParaRPr lang="en-GB" sz="2400" dirty="0" smtClean="0">
              <a:solidFill>
                <a:schemeClr val="accent6">
                  <a:lumMod val="75000"/>
                </a:schemeClr>
              </a:solidFill>
              <a:latin typeface="Times New Roman" panose="02020603050405020304" pitchFamily="18" charset="0"/>
              <a:ea typeface="Times New Roman" panose="02020603050405020304" pitchFamily="18" charset="0"/>
            </a:endParaRPr>
          </a:p>
          <a:p>
            <a:pPr marL="342900" indent="-342900">
              <a:spcAft>
                <a:spcPts val="600"/>
              </a:spcAft>
              <a:buAutoNum type="arabicPlain" startAt="5"/>
            </a:pPr>
            <a:r>
              <a:rPr lang="fr-FR" dirty="0" smtClean="0">
                <a:solidFill>
                  <a:schemeClr val="accent6">
                    <a:lumMod val="75000"/>
                  </a:schemeClr>
                </a:solidFill>
                <a:latin typeface="Arial" panose="020B0604020202020204" pitchFamily="34" charset="0"/>
                <a:ea typeface="Times New Roman" panose="02020603050405020304" pitchFamily="18" charset="0"/>
              </a:rPr>
              <a:t>Sans </a:t>
            </a:r>
            <a:r>
              <a:rPr lang="fr-FR" dirty="0">
                <a:solidFill>
                  <a:schemeClr val="accent6">
                    <a:lumMod val="75000"/>
                  </a:schemeClr>
                </a:solidFill>
                <a:latin typeface="Arial" panose="020B0604020202020204" pitchFamily="34" charset="0"/>
                <a:ea typeface="Times New Roman" panose="02020603050405020304" pitchFamily="18" charset="0"/>
              </a:rPr>
              <a:t>les indices Arthur ne peut pas passer dans l’autre </a:t>
            </a:r>
            <a:r>
              <a:rPr lang="fr-FR" dirty="0" smtClean="0">
                <a:solidFill>
                  <a:schemeClr val="accent6">
                    <a:lumMod val="75000"/>
                  </a:schemeClr>
                </a:solidFill>
                <a:latin typeface="Arial" panose="020B0604020202020204" pitchFamily="34" charset="0"/>
                <a:ea typeface="Times New Roman" panose="02020603050405020304" pitchFamily="18" charset="0"/>
              </a:rPr>
              <a:t>monde.</a:t>
            </a:r>
            <a:endParaRPr lang="en-GB" sz="2400" dirty="0" smtClean="0">
              <a:solidFill>
                <a:schemeClr val="accent6">
                  <a:lumMod val="75000"/>
                </a:schemeClr>
              </a:solidFill>
              <a:latin typeface="Times New Roman" panose="02020603050405020304" pitchFamily="18" charset="0"/>
              <a:ea typeface="Times New Roman" panose="02020603050405020304" pitchFamily="18" charset="0"/>
            </a:endParaRPr>
          </a:p>
          <a:p>
            <a:pPr marL="342900" indent="-342900">
              <a:spcAft>
                <a:spcPts val="600"/>
              </a:spcAft>
              <a:buAutoNum type="arabicPlain" startAt="7"/>
            </a:pPr>
            <a:r>
              <a:rPr lang="fr-FR" dirty="0" smtClean="0">
                <a:solidFill>
                  <a:schemeClr val="accent6">
                    <a:lumMod val="75000"/>
                  </a:schemeClr>
                </a:solidFill>
                <a:latin typeface="Arial" panose="020B0604020202020204" pitchFamily="34" charset="0"/>
                <a:ea typeface="Times New Roman" panose="02020603050405020304" pitchFamily="18" charset="0"/>
              </a:rPr>
              <a:t>Luc </a:t>
            </a:r>
            <a:r>
              <a:rPr lang="fr-FR" dirty="0">
                <a:solidFill>
                  <a:schemeClr val="accent6">
                    <a:lumMod val="75000"/>
                  </a:schemeClr>
                </a:solidFill>
                <a:latin typeface="Arial" panose="020B0604020202020204" pitchFamily="34" charset="0"/>
                <a:ea typeface="Times New Roman" panose="02020603050405020304" pitchFamily="18" charset="0"/>
              </a:rPr>
              <a:t>Besson a dû changer les stars pour la version du film en </a:t>
            </a:r>
            <a:r>
              <a:rPr lang="fr-FR" dirty="0" smtClean="0">
                <a:solidFill>
                  <a:schemeClr val="accent6">
                    <a:lumMod val="75000"/>
                  </a:schemeClr>
                </a:solidFill>
                <a:latin typeface="Arial" panose="020B0604020202020204" pitchFamily="34" charset="0"/>
                <a:ea typeface="Times New Roman" panose="02020603050405020304" pitchFamily="18" charset="0"/>
              </a:rPr>
              <a:t>anglais.</a:t>
            </a:r>
            <a:endParaRPr lang="en-GB" sz="2400" dirty="0" smtClean="0">
              <a:solidFill>
                <a:schemeClr val="accent6">
                  <a:lumMod val="75000"/>
                </a:schemeClr>
              </a:solidFill>
              <a:latin typeface="Times New Roman" panose="02020603050405020304" pitchFamily="18" charset="0"/>
              <a:ea typeface="Times New Roman" panose="02020603050405020304" pitchFamily="18" charset="0"/>
            </a:endParaRPr>
          </a:p>
          <a:p>
            <a:pPr>
              <a:spcAft>
                <a:spcPts val="600"/>
              </a:spcAft>
            </a:pPr>
            <a:r>
              <a:rPr lang="fr-FR" dirty="0" smtClean="0">
                <a:solidFill>
                  <a:schemeClr val="accent6">
                    <a:lumMod val="75000"/>
                  </a:schemeClr>
                </a:solidFill>
                <a:latin typeface="Arial" panose="020B0604020202020204" pitchFamily="34" charset="0"/>
                <a:ea typeface="Times New Roman" panose="02020603050405020304" pitchFamily="18" charset="0"/>
              </a:rPr>
              <a:t>9  </a:t>
            </a:r>
            <a:r>
              <a:rPr lang="fr-FR" dirty="0">
                <a:solidFill>
                  <a:schemeClr val="accent6">
                    <a:lumMod val="75000"/>
                  </a:schemeClr>
                </a:solidFill>
                <a:latin typeface="Arial" panose="020B0604020202020204" pitchFamily="34" charset="0"/>
                <a:ea typeface="Times New Roman" panose="02020603050405020304" pitchFamily="18" charset="0"/>
              </a:rPr>
              <a:t>Le graphisme est fantastique.</a:t>
            </a:r>
            <a:endParaRPr lang="en-GB" sz="24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04661" y="3875922"/>
            <a:ext cx="4361230" cy="2729581"/>
          </a:xfrm>
          <a:prstGeom prst="rect">
            <a:avLst/>
          </a:prstGeom>
        </p:spPr>
      </p:pic>
    </p:spTree>
    <p:extLst>
      <p:ext uri="{BB962C8B-B14F-4D97-AF65-F5344CB8AC3E}">
        <p14:creationId xmlns:p14="http://schemas.microsoft.com/office/powerpoint/2010/main" val="9759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365125"/>
            <a:ext cx="11694695" cy="6196096"/>
          </a:xfrm>
        </p:spPr>
        <p:txBody>
          <a:bodyPr>
            <a:noAutofit/>
          </a:bodyPr>
          <a:lstStyle/>
          <a:p>
            <a:r>
              <a:rPr lang="en-GB" sz="3000" b="1" u="sng" dirty="0" smtClean="0">
                <a:solidFill>
                  <a:srgbClr val="7030A0"/>
                </a:solidFill>
              </a:rPr>
              <a:t>Extra / enrichment:</a:t>
            </a:r>
            <a:r>
              <a:rPr lang="en-GB" sz="3000" dirty="0" smtClean="0"/>
              <a:t/>
            </a:r>
            <a:br>
              <a:rPr lang="en-GB" sz="3000" dirty="0" smtClean="0"/>
            </a:br>
            <a:r>
              <a:rPr lang="en-GB" sz="1500" dirty="0" smtClean="0">
                <a:solidFill>
                  <a:schemeClr val="accent6">
                    <a:lumMod val="75000"/>
                  </a:schemeClr>
                </a:solidFill>
              </a:rPr>
              <a:t/>
            </a:r>
            <a:br>
              <a:rPr lang="en-GB" sz="1500" dirty="0" smtClean="0">
                <a:solidFill>
                  <a:schemeClr val="accent6">
                    <a:lumMod val="75000"/>
                  </a:schemeClr>
                </a:solidFill>
              </a:rPr>
            </a:br>
            <a:r>
              <a:rPr lang="en-GB" sz="3000" b="1" dirty="0" smtClean="0">
                <a:solidFill>
                  <a:schemeClr val="accent6">
                    <a:lumMod val="75000"/>
                  </a:schemeClr>
                </a:solidFill>
              </a:rPr>
              <a:t>1) Write a short summary of a film (a French-speaking film, or, if not, a film in any language!). Use the text from </a:t>
            </a:r>
            <a:r>
              <a:rPr lang="en-GB" sz="3000" b="1" dirty="0">
                <a:solidFill>
                  <a:schemeClr val="accent6">
                    <a:lumMod val="75000"/>
                  </a:schemeClr>
                </a:solidFill>
              </a:rPr>
              <a:t>p. 37 ex. 4 to help </a:t>
            </a:r>
            <a:r>
              <a:rPr lang="en-GB" sz="3000" b="1" dirty="0" smtClean="0">
                <a:solidFill>
                  <a:schemeClr val="accent6">
                    <a:lumMod val="75000"/>
                  </a:schemeClr>
                </a:solidFill>
              </a:rPr>
              <a:t>you. If you would like to, watch the film before.</a:t>
            </a:r>
            <a:r>
              <a:rPr lang="en-GB" sz="3000" dirty="0" smtClean="0">
                <a:solidFill>
                  <a:schemeClr val="accent6">
                    <a:lumMod val="75000"/>
                  </a:schemeClr>
                </a:solidFill>
              </a:rPr>
              <a:t/>
            </a:r>
            <a:br>
              <a:rPr lang="en-GB" sz="3000" dirty="0" smtClean="0">
                <a:solidFill>
                  <a:schemeClr val="accent6">
                    <a:lumMod val="75000"/>
                  </a:schemeClr>
                </a:solidFill>
              </a:rPr>
            </a:br>
            <a:r>
              <a:rPr lang="en-GB" sz="3000" dirty="0" smtClean="0">
                <a:solidFill>
                  <a:srgbClr val="00B050"/>
                </a:solidFill>
              </a:rPr>
              <a:t>There </a:t>
            </a:r>
            <a:r>
              <a:rPr lang="en-GB" sz="3000" dirty="0">
                <a:solidFill>
                  <a:srgbClr val="00B050"/>
                </a:solidFill>
              </a:rPr>
              <a:t>are many on Netflix suitable for learners: </a:t>
            </a:r>
            <a:r>
              <a:rPr lang="en-GB" sz="3000" dirty="0">
                <a:solidFill>
                  <a:srgbClr val="00B050"/>
                </a:solidFill>
                <a:hlinkClick r:id="rId2"/>
              </a:rPr>
              <a:t>https://www.fluentu.com/blog/french/best-french-movies-on-netflix/</a:t>
            </a:r>
            <a:r>
              <a:rPr lang="en-GB" sz="3000" dirty="0">
                <a:solidFill>
                  <a:srgbClr val="00B050"/>
                </a:solidFill>
              </a:rPr>
              <a:t> </a:t>
            </a:r>
            <a:br>
              <a:rPr lang="en-GB" sz="3000" dirty="0">
                <a:solidFill>
                  <a:srgbClr val="00B050"/>
                </a:solidFill>
              </a:rPr>
            </a:br>
            <a:r>
              <a:rPr lang="en-GB" sz="3000" dirty="0">
                <a:solidFill>
                  <a:srgbClr val="00B050"/>
                </a:solidFill>
              </a:rPr>
              <a:t>There are also some on </a:t>
            </a:r>
            <a:r>
              <a:rPr lang="en-GB" sz="3000" dirty="0" err="1">
                <a:solidFill>
                  <a:srgbClr val="00B050"/>
                </a:solidFill>
              </a:rPr>
              <a:t>youtube</a:t>
            </a:r>
            <a:r>
              <a:rPr lang="en-GB" sz="3000" dirty="0">
                <a:solidFill>
                  <a:srgbClr val="00B050"/>
                </a:solidFill>
              </a:rPr>
              <a:t>: </a:t>
            </a:r>
            <a:r>
              <a:rPr lang="en-GB" sz="3000" dirty="0">
                <a:solidFill>
                  <a:srgbClr val="00B050"/>
                </a:solidFill>
                <a:hlinkClick r:id="rId3"/>
              </a:rPr>
              <a:t>http://foreignlanguagecollective.com/13-french-movies-can-watch-youtube</a:t>
            </a:r>
            <a:r>
              <a:rPr lang="en-GB" sz="3000" dirty="0" smtClean="0">
                <a:solidFill>
                  <a:srgbClr val="00B050"/>
                </a:solidFill>
                <a:hlinkClick r:id="rId3"/>
              </a:rPr>
              <a:t>/</a:t>
            </a:r>
            <a:r>
              <a:rPr lang="en-GB" sz="3000" dirty="0" smtClean="0">
                <a:solidFill>
                  <a:srgbClr val="00B050"/>
                </a:solidFill>
              </a:rPr>
              <a:t>)!</a:t>
            </a:r>
            <a:br>
              <a:rPr lang="en-GB" sz="3000" dirty="0" smtClean="0">
                <a:solidFill>
                  <a:srgbClr val="00B050"/>
                </a:solidFill>
              </a:rPr>
            </a:br>
            <a:r>
              <a:rPr lang="en-GB" sz="1500" dirty="0" smtClean="0">
                <a:solidFill>
                  <a:srgbClr val="00B050"/>
                </a:solidFill>
              </a:rPr>
              <a:t/>
            </a:r>
            <a:br>
              <a:rPr lang="en-GB" sz="1500" dirty="0" smtClean="0">
                <a:solidFill>
                  <a:srgbClr val="00B050"/>
                </a:solidFill>
              </a:rPr>
            </a:br>
            <a:r>
              <a:rPr lang="en-GB" sz="3000" b="1" dirty="0" smtClean="0"/>
              <a:t>2) There are several extension tasks on this </a:t>
            </a:r>
            <a:r>
              <a:rPr lang="en-GB" sz="3000" b="1" dirty="0" err="1" smtClean="0"/>
              <a:t>Powerpoint</a:t>
            </a:r>
            <a:r>
              <a:rPr lang="en-GB" sz="3000" b="1" dirty="0" smtClean="0"/>
              <a:t>. Try and have a go at them!</a:t>
            </a:r>
            <a:r>
              <a:rPr lang="en-GB" sz="3000" dirty="0" smtClean="0"/>
              <a:t/>
            </a:r>
            <a:br>
              <a:rPr lang="en-GB" sz="3000" dirty="0" smtClean="0"/>
            </a:br>
            <a:r>
              <a:rPr lang="en-GB" sz="3000" dirty="0" smtClean="0"/>
              <a:t/>
            </a:r>
            <a:br>
              <a:rPr lang="en-GB" sz="3000" dirty="0" smtClean="0"/>
            </a:br>
            <a:r>
              <a:rPr lang="en-GB" sz="3000" dirty="0" smtClean="0">
                <a:solidFill>
                  <a:schemeClr val="accent2">
                    <a:lumMod val="75000"/>
                  </a:schemeClr>
                </a:solidFill>
              </a:rPr>
              <a:t>3) </a:t>
            </a:r>
            <a:r>
              <a:rPr lang="en-GB" sz="3200" dirty="0" smtClean="0">
                <a:solidFill>
                  <a:schemeClr val="accent2">
                    <a:lumMod val="75000"/>
                  </a:schemeClr>
                </a:solidFill>
              </a:rPr>
              <a:t>Have a listen </a:t>
            </a:r>
            <a:r>
              <a:rPr lang="en-GB" sz="3200" dirty="0">
                <a:solidFill>
                  <a:schemeClr val="accent2">
                    <a:lumMod val="75000"/>
                  </a:schemeClr>
                </a:solidFill>
              </a:rPr>
              <a:t>to this </a:t>
            </a:r>
            <a:r>
              <a:rPr lang="en-GB" sz="3200" b="1" u="sng" dirty="0">
                <a:solidFill>
                  <a:schemeClr val="accent2">
                    <a:lumMod val="75000"/>
                  </a:schemeClr>
                </a:solidFill>
              </a:rPr>
              <a:t>podcast for French learners </a:t>
            </a:r>
            <a:r>
              <a:rPr lang="en-GB" sz="3200" dirty="0">
                <a:solidFill>
                  <a:schemeClr val="accent2">
                    <a:lumMod val="75000"/>
                  </a:schemeClr>
                </a:solidFill>
              </a:rPr>
              <a:t>about </a:t>
            </a:r>
            <a:r>
              <a:rPr lang="en-GB" sz="3200" dirty="0" smtClean="0">
                <a:solidFill>
                  <a:schemeClr val="accent2">
                    <a:lumMod val="75000"/>
                  </a:schemeClr>
                </a:solidFill>
              </a:rPr>
              <a:t>why TV series are so popular. </a:t>
            </a:r>
            <a:r>
              <a:rPr lang="en-GB" sz="3200" dirty="0">
                <a:solidFill>
                  <a:schemeClr val="accent2">
                    <a:lumMod val="75000"/>
                  </a:schemeClr>
                </a:solidFill>
              </a:rPr>
              <a:t>You can find the episode and the transcript of this episode at this link:</a:t>
            </a:r>
            <a:r>
              <a:rPr lang="en-GB" sz="3200" dirty="0" smtClean="0">
                <a:solidFill>
                  <a:schemeClr val="accent2">
                    <a:lumMod val="75000"/>
                  </a:schemeClr>
                </a:solidFill>
              </a:rPr>
              <a:t> </a:t>
            </a:r>
            <a:r>
              <a:rPr lang="en-GB" sz="3200" dirty="0">
                <a:solidFill>
                  <a:schemeClr val="accent2">
                    <a:lumMod val="75000"/>
                  </a:schemeClr>
                </a:solidFill>
                <a:hlinkClick r:id="rId4"/>
              </a:rPr>
              <a:t>https://innerfrench.com/49-pourquoi-series-populaires</a:t>
            </a:r>
            <a:r>
              <a:rPr lang="en-GB" sz="3200" dirty="0" smtClean="0">
                <a:solidFill>
                  <a:schemeClr val="accent2">
                    <a:lumMod val="75000"/>
                  </a:schemeClr>
                </a:solidFill>
                <a:hlinkClick r:id="rId4"/>
              </a:rPr>
              <a:t>/</a:t>
            </a:r>
            <a:r>
              <a:rPr lang="en-GB" sz="3200" dirty="0" smtClean="0">
                <a:solidFill>
                  <a:schemeClr val="accent2">
                    <a:lumMod val="75000"/>
                  </a:schemeClr>
                </a:solidFill>
              </a:rPr>
              <a:t> . </a:t>
            </a:r>
            <a:endParaRPr lang="en-GB" sz="3000" dirty="0">
              <a:solidFill>
                <a:schemeClr val="accent2">
                  <a:lumMod val="75000"/>
                </a:schemeClr>
              </a:solidFill>
            </a:endParaRPr>
          </a:p>
        </p:txBody>
      </p:sp>
    </p:spTree>
    <p:extLst>
      <p:ext uri="{BB962C8B-B14F-4D97-AF65-F5344CB8AC3E}">
        <p14:creationId xmlns:p14="http://schemas.microsoft.com/office/powerpoint/2010/main" val="3650680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234496"/>
            <a:ext cx="12096206" cy="1325563"/>
          </a:xfrm>
        </p:spPr>
        <p:txBody>
          <a:bodyPr>
            <a:noAutofit/>
          </a:bodyPr>
          <a:lstStyle/>
          <a:p>
            <a:r>
              <a:rPr lang="en-GB" sz="2500" dirty="0" smtClean="0"/>
              <a:t>La naissance </a:t>
            </a:r>
            <a:r>
              <a:rPr lang="en-GB" sz="2500" dirty="0"/>
              <a:t>du </a:t>
            </a:r>
            <a:r>
              <a:rPr lang="en-GB" sz="2500" dirty="0" err="1"/>
              <a:t>cinéma</a:t>
            </a:r>
            <a:r>
              <a:rPr lang="en-GB" sz="2500" dirty="0" smtClean="0"/>
              <a:t>: </a:t>
            </a:r>
            <a:r>
              <a:rPr lang="en-GB" sz="2500" i="1" dirty="0" smtClean="0"/>
              <a:t>The birth of cinema</a:t>
            </a:r>
            <a:r>
              <a:rPr lang="en-GB" sz="2500" dirty="0"/>
              <a:t/>
            </a:r>
            <a:br>
              <a:rPr lang="en-GB" sz="2500" dirty="0"/>
            </a:br>
            <a:r>
              <a:rPr lang="en-GB" sz="2500" dirty="0">
                <a:hlinkClick r:id="rId2"/>
              </a:rPr>
              <a:t>https://www.youtube.com/watch?v=qQbEtjZ-AHI</a:t>
            </a:r>
            <a:r>
              <a:rPr lang="en-GB" sz="2500" dirty="0"/>
              <a:t> </a:t>
            </a:r>
            <a:r>
              <a:rPr lang="en-GB" sz="2500" dirty="0" smtClean="0"/>
              <a:t/>
            </a:r>
            <a:br>
              <a:rPr lang="en-GB" sz="2500" dirty="0" smtClean="0"/>
            </a:br>
            <a:r>
              <a:rPr lang="en-GB" sz="2500" dirty="0" err="1" smtClean="0"/>
              <a:t>Régarde</a:t>
            </a:r>
            <a:r>
              <a:rPr lang="en-GB" sz="2500" dirty="0" smtClean="0"/>
              <a:t> </a:t>
            </a:r>
            <a:r>
              <a:rPr lang="en-GB" sz="2500" dirty="0" err="1" smtClean="0"/>
              <a:t>cette</a:t>
            </a:r>
            <a:r>
              <a:rPr lang="en-GB" sz="2500" dirty="0" smtClean="0"/>
              <a:t> </a:t>
            </a:r>
            <a:r>
              <a:rPr lang="en-GB" sz="2500" dirty="0" err="1" smtClean="0"/>
              <a:t>vidéo</a:t>
            </a:r>
            <a:r>
              <a:rPr lang="en-GB" sz="2500" dirty="0" smtClean="0"/>
              <a:t> et </a:t>
            </a:r>
            <a:r>
              <a:rPr lang="en-GB" sz="2500" dirty="0" err="1" smtClean="0"/>
              <a:t>réponds</a:t>
            </a:r>
            <a:r>
              <a:rPr lang="en-GB" sz="2500" dirty="0" smtClean="0"/>
              <a:t> aux questions </a:t>
            </a:r>
            <a:r>
              <a:rPr lang="en-GB" sz="2500" dirty="0" err="1" smtClean="0"/>
              <a:t>suivantes</a:t>
            </a:r>
            <a:r>
              <a:rPr lang="en-GB" sz="2500" dirty="0" smtClean="0"/>
              <a:t>. </a:t>
            </a:r>
            <a:r>
              <a:rPr lang="en-GB" sz="2500" i="1" dirty="0" smtClean="0"/>
              <a:t>Watch this video and answer the following questions</a:t>
            </a:r>
            <a:r>
              <a:rPr lang="en-GB" sz="2500" dirty="0" smtClean="0"/>
              <a:t>: (Use </a:t>
            </a:r>
            <a:r>
              <a:rPr lang="en-GB" sz="2500" dirty="0"/>
              <a:t>French subtitles for help if </a:t>
            </a:r>
            <a:r>
              <a:rPr lang="en-GB" sz="2500" dirty="0" smtClean="0"/>
              <a:t>needed)</a:t>
            </a:r>
            <a:endParaRPr lang="en-GB" sz="2500" dirty="0"/>
          </a:p>
        </p:txBody>
      </p:sp>
      <p:sp>
        <p:nvSpPr>
          <p:cNvPr id="3" name="Content Placeholder 2"/>
          <p:cNvSpPr>
            <a:spLocks noGrp="1"/>
          </p:cNvSpPr>
          <p:nvPr>
            <p:ph idx="1"/>
          </p:nvPr>
        </p:nvSpPr>
        <p:spPr>
          <a:xfrm>
            <a:off x="0" y="1773372"/>
            <a:ext cx="12192000" cy="4666615"/>
          </a:xfrm>
        </p:spPr>
        <p:txBody>
          <a:bodyPr>
            <a:normAutofit fontScale="92500" lnSpcReduction="20000"/>
          </a:bodyPr>
          <a:lstStyle/>
          <a:p>
            <a:pPr marL="514350" indent="-514350">
              <a:buAutoNum type="arabicPeriod"/>
            </a:pPr>
            <a:r>
              <a:rPr lang="fr-FR" dirty="0" smtClean="0"/>
              <a:t>Quel </a:t>
            </a:r>
            <a:r>
              <a:rPr lang="fr-FR" dirty="0"/>
              <a:t>était le premier film enregistré? Où et quand </a:t>
            </a:r>
            <a:r>
              <a:rPr lang="fr-FR" dirty="0" smtClean="0"/>
              <a:t>s’est-il passé</a:t>
            </a:r>
            <a:r>
              <a:rPr lang="fr-FR" dirty="0"/>
              <a:t>? (2) </a:t>
            </a:r>
            <a:endParaRPr lang="fr-FR" dirty="0" smtClean="0"/>
          </a:p>
          <a:p>
            <a:pPr marL="0" indent="0">
              <a:buNone/>
            </a:pPr>
            <a:r>
              <a:rPr lang="fr-FR" dirty="0" smtClean="0">
                <a:solidFill>
                  <a:srgbClr val="00B050"/>
                </a:solidFill>
              </a:rPr>
              <a:t>Ces </a:t>
            </a:r>
            <a:r>
              <a:rPr lang="fr-FR" dirty="0">
                <a:solidFill>
                  <a:srgbClr val="00B050"/>
                </a:solidFill>
              </a:rPr>
              <a:t>ouvriers sortent-ils de leur usine et </a:t>
            </a:r>
            <a:r>
              <a:rPr lang="fr-FR" dirty="0" err="1">
                <a:solidFill>
                  <a:srgbClr val="00B050"/>
                </a:solidFill>
              </a:rPr>
              <a:t>vont-ils</a:t>
            </a:r>
            <a:r>
              <a:rPr lang="fr-FR" dirty="0">
                <a:solidFill>
                  <a:srgbClr val="00B050"/>
                </a:solidFill>
              </a:rPr>
              <a:t> à Lyon en mars 1895? </a:t>
            </a:r>
          </a:p>
          <a:p>
            <a:pPr marL="0" indent="0">
              <a:buNone/>
            </a:pPr>
            <a:r>
              <a:rPr lang="fr-FR" dirty="0" smtClean="0"/>
              <a:t>2. Que </a:t>
            </a:r>
            <a:r>
              <a:rPr lang="fr-FR" dirty="0"/>
              <a:t>s'est-il passé le 28 décembre 1895 à Paris? (2)</a:t>
            </a:r>
          </a:p>
          <a:p>
            <a:pPr marL="0" indent="0">
              <a:buNone/>
            </a:pPr>
            <a:r>
              <a:rPr lang="fr-FR" dirty="0">
                <a:solidFill>
                  <a:srgbClr val="00B050"/>
                </a:solidFill>
              </a:rPr>
              <a:t>33 personnes ont acheté des billets pour la première projection de cinéma payante. </a:t>
            </a:r>
            <a:endParaRPr lang="fr-FR" dirty="0" smtClean="0">
              <a:solidFill>
                <a:srgbClr val="00B050"/>
              </a:solidFill>
            </a:endParaRPr>
          </a:p>
          <a:p>
            <a:pPr marL="0" indent="0">
              <a:buNone/>
            </a:pPr>
            <a:r>
              <a:rPr lang="fr-FR" dirty="0" smtClean="0"/>
              <a:t>3</a:t>
            </a:r>
            <a:r>
              <a:rPr lang="fr-FR" dirty="0"/>
              <a:t>. Qui étaient considérés comme les «inventeurs» du cinéma français? </a:t>
            </a:r>
            <a:endParaRPr lang="fr-FR" dirty="0" smtClean="0"/>
          </a:p>
          <a:p>
            <a:pPr marL="0" indent="0">
              <a:buNone/>
            </a:pPr>
            <a:r>
              <a:rPr lang="fr-FR" dirty="0" smtClean="0">
                <a:solidFill>
                  <a:srgbClr val="00B050"/>
                </a:solidFill>
              </a:rPr>
              <a:t>Les </a:t>
            </a:r>
            <a:r>
              <a:rPr lang="fr-FR" dirty="0">
                <a:solidFill>
                  <a:srgbClr val="00B050"/>
                </a:solidFill>
              </a:rPr>
              <a:t>frères: Louis et Auguste lumière </a:t>
            </a:r>
            <a:endParaRPr lang="fr-FR" dirty="0" smtClean="0">
              <a:solidFill>
                <a:srgbClr val="00B050"/>
              </a:solidFill>
            </a:endParaRPr>
          </a:p>
          <a:p>
            <a:pPr marL="0" indent="0">
              <a:buNone/>
            </a:pPr>
            <a:r>
              <a:rPr lang="fr-FR" dirty="0" smtClean="0"/>
              <a:t>4</a:t>
            </a:r>
            <a:r>
              <a:rPr lang="fr-FR" dirty="0"/>
              <a:t>. </a:t>
            </a:r>
            <a:r>
              <a:rPr lang="fr-FR" dirty="0" smtClean="0"/>
              <a:t>Qu’est-ce qui a </a:t>
            </a:r>
            <a:r>
              <a:rPr lang="fr-FR" dirty="0"/>
              <a:t>particulièrement </a:t>
            </a:r>
            <a:r>
              <a:rPr lang="fr-FR" dirty="0" smtClean="0"/>
              <a:t>impressionné les </a:t>
            </a:r>
            <a:r>
              <a:rPr lang="fr-FR" dirty="0"/>
              <a:t>spectateurs </a:t>
            </a:r>
            <a:r>
              <a:rPr lang="fr-FR" dirty="0" smtClean="0"/>
              <a:t>et </a:t>
            </a:r>
            <a:r>
              <a:rPr lang="fr-FR" dirty="0"/>
              <a:t>pourquoi? </a:t>
            </a:r>
            <a:r>
              <a:rPr lang="fr-FR" dirty="0" smtClean="0"/>
              <a:t>(2)</a:t>
            </a:r>
          </a:p>
          <a:p>
            <a:pPr marL="0" indent="0">
              <a:buNone/>
            </a:pPr>
            <a:r>
              <a:rPr lang="fr-FR" dirty="0" smtClean="0">
                <a:solidFill>
                  <a:srgbClr val="00B050"/>
                </a:solidFill>
              </a:rPr>
              <a:t>Les </a:t>
            </a:r>
            <a:r>
              <a:rPr lang="fr-FR" dirty="0">
                <a:solidFill>
                  <a:srgbClr val="00B050"/>
                </a:solidFill>
              </a:rPr>
              <a:t>spectateurs ont été tellement impressionnés par </a:t>
            </a:r>
            <a:r>
              <a:rPr lang="en-GB" dirty="0" err="1" smtClean="0">
                <a:solidFill>
                  <a:srgbClr val="00B050"/>
                </a:solidFill>
              </a:rPr>
              <a:t>l’entrée</a:t>
            </a:r>
            <a:r>
              <a:rPr lang="en-GB" dirty="0" smtClean="0">
                <a:solidFill>
                  <a:srgbClr val="00B050"/>
                </a:solidFill>
              </a:rPr>
              <a:t> </a:t>
            </a:r>
            <a:r>
              <a:rPr lang="en-GB" dirty="0">
                <a:solidFill>
                  <a:srgbClr val="00B050"/>
                </a:solidFill>
              </a:rPr>
              <a:t>de la locomotive </a:t>
            </a:r>
            <a:r>
              <a:rPr lang="en-GB" dirty="0" err="1">
                <a:solidFill>
                  <a:srgbClr val="00B050"/>
                </a:solidFill>
              </a:rPr>
              <a:t>en</a:t>
            </a:r>
            <a:r>
              <a:rPr lang="en-GB" dirty="0">
                <a:solidFill>
                  <a:srgbClr val="00B050"/>
                </a:solidFill>
              </a:rPr>
              <a:t> </a:t>
            </a:r>
            <a:r>
              <a:rPr lang="en-GB" dirty="0" err="1">
                <a:solidFill>
                  <a:srgbClr val="00B050"/>
                </a:solidFill>
              </a:rPr>
              <a:t>gare</a:t>
            </a:r>
            <a:r>
              <a:rPr lang="en-GB" dirty="0">
                <a:solidFill>
                  <a:srgbClr val="00B050"/>
                </a:solidFill>
              </a:rPr>
              <a:t> </a:t>
            </a:r>
            <a:r>
              <a:rPr lang="fr-FR" dirty="0" smtClean="0">
                <a:solidFill>
                  <a:srgbClr val="00B050"/>
                </a:solidFill>
              </a:rPr>
              <a:t>que </a:t>
            </a:r>
            <a:r>
              <a:rPr lang="fr-FR" dirty="0">
                <a:solidFill>
                  <a:srgbClr val="00B050"/>
                </a:solidFill>
              </a:rPr>
              <a:t>certains ont quitté la panique sale en </a:t>
            </a:r>
            <a:r>
              <a:rPr lang="fr-FR" dirty="0" smtClean="0">
                <a:solidFill>
                  <a:srgbClr val="00B050"/>
                </a:solidFill>
              </a:rPr>
              <a:t>croyant </a:t>
            </a:r>
            <a:r>
              <a:rPr lang="fr-FR" dirty="0">
                <a:solidFill>
                  <a:srgbClr val="00B050"/>
                </a:solidFill>
              </a:rPr>
              <a:t>que le train allait sortir de l'écran et </a:t>
            </a:r>
            <a:r>
              <a:rPr lang="fr-FR" dirty="0" smtClean="0">
                <a:solidFill>
                  <a:srgbClr val="00B050"/>
                </a:solidFill>
              </a:rPr>
              <a:t>les écraser</a:t>
            </a:r>
          </a:p>
          <a:p>
            <a:pPr marL="0" indent="0">
              <a:buNone/>
            </a:pPr>
            <a:r>
              <a:rPr lang="fr-FR" dirty="0" smtClean="0"/>
              <a:t>5</a:t>
            </a:r>
            <a:r>
              <a:rPr lang="fr-FR" dirty="0"/>
              <a:t>. Quelle caractéristique ont-ils trouvé qui rend encore le cinéma </a:t>
            </a:r>
            <a:r>
              <a:rPr lang="fr-FR" dirty="0" smtClean="0"/>
              <a:t>« magique »? </a:t>
            </a:r>
          </a:p>
          <a:p>
            <a:pPr marL="0" indent="0">
              <a:buNone/>
            </a:pPr>
            <a:r>
              <a:rPr lang="fr-FR" dirty="0" smtClean="0">
                <a:solidFill>
                  <a:srgbClr val="00B050"/>
                </a:solidFill>
              </a:rPr>
              <a:t>L'émotion.</a:t>
            </a:r>
            <a:endParaRPr lang="en-GB" dirty="0">
              <a:solidFill>
                <a:srgbClr val="00B050"/>
              </a:solidFill>
            </a:endParaRPr>
          </a:p>
        </p:txBody>
      </p:sp>
    </p:spTree>
    <p:extLst>
      <p:ext uri="{BB962C8B-B14F-4D97-AF65-F5344CB8AC3E}">
        <p14:creationId xmlns:p14="http://schemas.microsoft.com/office/powerpoint/2010/main" val="23962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365125"/>
            <a:ext cx="11118669" cy="1325563"/>
          </a:xfrm>
        </p:spPr>
        <p:txBody>
          <a:bodyPr/>
          <a:lstStyle/>
          <a:p>
            <a:r>
              <a:rPr lang="en-GB" dirty="0" smtClean="0">
                <a:solidFill>
                  <a:srgbClr val="7030A0"/>
                </a:solidFill>
              </a:rPr>
              <a:t>Extension:</a:t>
            </a:r>
            <a:br>
              <a:rPr lang="en-GB" dirty="0" smtClean="0">
                <a:solidFill>
                  <a:srgbClr val="7030A0"/>
                </a:solidFill>
              </a:rPr>
            </a:br>
            <a:r>
              <a:rPr lang="en-GB" dirty="0" err="1" smtClean="0">
                <a:solidFill>
                  <a:srgbClr val="7030A0"/>
                </a:solidFill>
              </a:rPr>
              <a:t>Traduction</a:t>
            </a:r>
            <a:r>
              <a:rPr lang="en-GB" dirty="0" smtClean="0">
                <a:solidFill>
                  <a:srgbClr val="7030A0"/>
                </a:solidFill>
              </a:rPr>
              <a:t> </a:t>
            </a:r>
            <a:r>
              <a:rPr lang="en-GB" dirty="0" err="1" smtClean="0">
                <a:solidFill>
                  <a:srgbClr val="7030A0"/>
                </a:solidFill>
              </a:rPr>
              <a:t>en</a:t>
            </a:r>
            <a:r>
              <a:rPr lang="en-GB" dirty="0" smtClean="0">
                <a:solidFill>
                  <a:srgbClr val="7030A0"/>
                </a:solidFill>
              </a:rPr>
              <a:t> </a:t>
            </a:r>
            <a:r>
              <a:rPr lang="en-GB" dirty="0" err="1" smtClean="0">
                <a:solidFill>
                  <a:srgbClr val="7030A0"/>
                </a:solidFill>
              </a:rPr>
              <a:t>anglais</a:t>
            </a:r>
            <a:r>
              <a:rPr lang="en-GB" dirty="0" smtClean="0">
                <a:solidFill>
                  <a:srgbClr val="7030A0"/>
                </a:solidFill>
              </a:rPr>
              <a:t>. </a:t>
            </a:r>
            <a:r>
              <a:rPr lang="en-GB" i="1" dirty="0" smtClean="0">
                <a:solidFill>
                  <a:srgbClr val="7030A0"/>
                </a:solidFill>
              </a:rPr>
              <a:t>Translation into English</a:t>
            </a:r>
            <a:endParaRPr lang="en-GB" i="1" dirty="0">
              <a:solidFill>
                <a:srgbClr val="7030A0"/>
              </a:solidFill>
            </a:endParaRPr>
          </a:p>
        </p:txBody>
      </p:sp>
      <p:sp>
        <p:nvSpPr>
          <p:cNvPr id="3" name="Content Placeholder 2"/>
          <p:cNvSpPr>
            <a:spLocks noGrp="1"/>
          </p:cNvSpPr>
          <p:nvPr>
            <p:ph idx="1"/>
          </p:nvPr>
        </p:nvSpPr>
        <p:spPr/>
        <p:txBody>
          <a:bodyPr>
            <a:normAutofit/>
          </a:bodyPr>
          <a:lstStyle/>
          <a:p>
            <a:pPr marL="285750" indent="-285750" fontAlgn="t">
              <a:buFontTx/>
              <a:buChar char="-"/>
            </a:pPr>
            <a:r>
              <a:rPr lang="fr-FR" u="sng" dirty="0"/>
              <a:t>Les</a:t>
            </a:r>
            <a:r>
              <a:rPr lang="en-GB" u="sng" dirty="0"/>
              <a:t> frères </a:t>
            </a:r>
            <a:r>
              <a:rPr lang="en-GB" u="sng" dirty="0" err="1"/>
              <a:t>lumières</a:t>
            </a:r>
            <a:r>
              <a:rPr lang="en-GB" dirty="0"/>
              <a:t/>
            </a:r>
            <a:br>
              <a:rPr lang="en-GB" dirty="0"/>
            </a:br>
            <a:r>
              <a:rPr lang="en-GB" dirty="0"/>
              <a:t>- Le 28 </a:t>
            </a:r>
            <a:r>
              <a:rPr lang="en-GB" dirty="0" err="1"/>
              <a:t>décembre</a:t>
            </a:r>
            <a:r>
              <a:rPr lang="en-GB" dirty="0"/>
              <a:t> 1895 les frères </a:t>
            </a:r>
            <a:r>
              <a:rPr lang="en-GB" dirty="0" err="1"/>
              <a:t>lumières</a:t>
            </a:r>
            <a:r>
              <a:rPr lang="en-GB" dirty="0"/>
              <a:t> </a:t>
            </a:r>
            <a:r>
              <a:rPr lang="en-GB" dirty="0" err="1" smtClean="0"/>
              <a:t>ont</a:t>
            </a:r>
            <a:r>
              <a:rPr lang="en-GB" dirty="0" smtClean="0"/>
              <a:t> </a:t>
            </a:r>
            <a:r>
              <a:rPr lang="en-GB" dirty="0" err="1"/>
              <a:t>décidé</a:t>
            </a:r>
            <a:r>
              <a:rPr lang="en-GB" dirty="0"/>
              <a:t> </a:t>
            </a:r>
            <a:r>
              <a:rPr lang="en-GB" dirty="0" smtClean="0"/>
              <a:t> </a:t>
            </a:r>
            <a:r>
              <a:rPr lang="en-GB" dirty="0"/>
              <a:t>de </a:t>
            </a:r>
            <a:r>
              <a:rPr lang="en-GB" dirty="0" err="1"/>
              <a:t>projeter</a:t>
            </a:r>
            <a:r>
              <a:rPr lang="en-GB" dirty="0"/>
              <a:t> </a:t>
            </a:r>
            <a:r>
              <a:rPr lang="en-GB" dirty="0" smtClean="0"/>
              <a:t>dix </a:t>
            </a:r>
            <a:r>
              <a:rPr lang="en-GB" dirty="0"/>
              <a:t>films au Salon </a:t>
            </a:r>
            <a:r>
              <a:rPr lang="en-GB" dirty="0" err="1"/>
              <a:t>Indien</a:t>
            </a:r>
            <a:r>
              <a:rPr lang="en-GB" dirty="0"/>
              <a:t> </a:t>
            </a:r>
            <a:r>
              <a:rPr lang="en-GB" dirty="0" smtClean="0"/>
              <a:t>. </a:t>
            </a:r>
            <a:r>
              <a:rPr lang="en-GB" dirty="0" err="1"/>
              <a:t>L’un</a:t>
            </a:r>
            <a:r>
              <a:rPr lang="en-GB" dirty="0"/>
              <a:t> de </a:t>
            </a:r>
            <a:r>
              <a:rPr lang="en-GB" dirty="0" err="1"/>
              <a:t>ces</a:t>
            </a:r>
            <a:r>
              <a:rPr lang="en-GB" dirty="0"/>
              <a:t> films </a:t>
            </a:r>
            <a:r>
              <a:rPr lang="en-GB" dirty="0" err="1"/>
              <a:t>est</a:t>
            </a:r>
            <a:r>
              <a:rPr lang="en-GB" dirty="0"/>
              <a:t> </a:t>
            </a:r>
            <a:r>
              <a:rPr lang="en-GB" dirty="0" err="1"/>
              <a:t>d’ailleurs</a:t>
            </a:r>
            <a:r>
              <a:rPr lang="en-GB" dirty="0"/>
              <a:t> </a:t>
            </a:r>
            <a:r>
              <a:rPr lang="en-GB" dirty="0" err="1"/>
              <a:t>très</a:t>
            </a:r>
            <a:r>
              <a:rPr lang="en-GB" dirty="0"/>
              <a:t> célèbre </a:t>
            </a:r>
            <a:r>
              <a:rPr lang="en-GB" dirty="0" smtClean="0"/>
              <a:t>et </a:t>
            </a:r>
            <a:r>
              <a:rPr lang="en-GB" dirty="0" err="1"/>
              <a:t>s’appelle</a:t>
            </a:r>
            <a:r>
              <a:rPr lang="en-GB" dirty="0"/>
              <a:t> </a:t>
            </a:r>
            <a:r>
              <a:rPr lang="en-GB" i="1" dirty="0"/>
              <a:t>Sortie </a:t>
            </a:r>
            <a:r>
              <a:rPr lang="en-GB" i="1" dirty="0" err="1"/>
              <a:t>d’usine</a:t>
            </a:r>
            <a:r>
              <a:rPr lang="en-GB" i="1" dirty="0"/>
              <a:t> </a:t>
            </a:r>
            <a:r>
              <a:rPr lang="en-GB" i="1" dirty="0" smtClean="0"/>
              <a:t>. </a:t>
            </a:r>
            <a:r>
              <a:rPr lang="en-GB" dirty="0"/>
              <a:t>Je ne </a:t>
            </a:r>
            <a:r>
              <a:rPr lang="en-GB" dirty="0" err="1"/>
              <a:t>pense</a:t>
            </a:r>
            <a:r>
              <a:rPr lang="en-GB" dirty="0"/>
              <a:t> pas </a:t>
            </a:r>
            <a:r>
              <a:rPr lang="en-GB" dirty="0" err="1"/>
              <a:t>qu’il</a:t>
            </a:r>
            <a:r>
              <a:rPr lang="en-GB" dirty="0"/>
              <a:t> faille </a:t>
            </a:r>
            <a:r>
              <a:rPr lang="en-GB" dirty="0" err="1"/>
              <a:t>oublier</a:t>
            </a:r>
            <a:r>
              <a:rPr lang="en-GB" dirty="0"/>
              <a:t> </a:t>
            </a:r>
            <a:r>
              <a:rPr lang="en-GB" dirty="0" err="1" smtClean="0"/>
              <a:t>qu’il</a:t>
            </a:r>
            <a:r>
              <a:rPr lang="en-GB" dirty="0" smtClean="0"/>
              <a:t> </a:t>
            </a:r>
            <a:r>
              <a:rPr lang="en-GB" dirty="0" err="1"/>
              <a:t>n’en</a:t>
            </a:r>
            <a:r>
              <a:rPr lang="en-GB" dirty="0"/>
              <a:t> </a:t>
            </a:r>
            <a:r>
              <a:rPr lang="en-GB" dirty="0" err="1"/>
              <a:t>avait</a:t>
            </a:r>
            <a:r>
              <a:rPr lang="en-GB" dirty="0"/>
              <a:t> que 33 </a:t>
            </a:r>
            <a:r>
              <a:rPr lang="en-GB" dirty="0" err="1" smtClean="0"/>
              <a:t>dans</a:t>
            </a:r>
            <a:r>
              <a:rPr lang="en-GB" dirty="0" smtClean="0"/>
              <a:t> </a:t>
            </a:r>
            <a:r>
              <a:rPr lang="en-GB" dirty="0"/>
              <a:t>la </a:t>
            </a:r>
            <a:r>
              <a:rPr lang="en-GB" dirty="0" err="1"/>
              <a:t>salle</a:t>
            </a:r>
            <a:r>
              <a:rPr lang="en-GB" dirty="0"/>
              <a:t> </a:t>
            </a:r>
            <a:r>
              <a:rPr lang="en-GB" dirty="0" err="1"/>
              <a:t>ce</a:t>
            </a:r>
            <a:r>
              <a:rPr lang="en-GB" dirty="0"/>
              <a:t> </a:t>
            </a:r>
            <a:r>
              <a:rPr lang="en-GB" dirty="0" err="1" smtClean="0"/>
              <a:t>soir-là</a:t>
            </a:r>
            <a:r>
              <a:rPr lang="en-GB" dirty="0" smtClean="0"/>
              <a:t>. </a:t>
            </a:r>
            <a:r>
              <a:rPr lang="en-GB" dirty="0" err="1"/>
              <a:t>Dès</a:t>
            </a:r>
            <a:r>
              <a:rPr lang="en-GB" dirty="0"/>
              <a:t> le début de </a:t>
            </a:r>
            <a:r>
              <a:rPr lang="en-GB" dirty="0" err="1"/>
              <a:t>l’année</a:t>
            </a:r>
            <a:r>
              <a:rPr lang="en-GB" dirty="0"/>
              <a:t> 1896 </a:t>
            </a:r>
            <a:r>
              <a:rPr lang="en-GB" dirty="0" smtClean="0"/>
              <a:t>des </a:t>
            </a:r>
            <a:r>
              <a:rPr lang="en-GB" dirty="0"/>
              <a:t>j</a:t>
            </a:r>
            <a:r>
              <a:rPr lang="en-US" dirty="0" err="1"/>
              <a:t>eunes</a:t>
            </a:r>
            <a:r>
              <a:rPr lang="en-US" dirty="0"/>
              <a:t> </a:t>
            </a:r>
            <a:r>
              <a:rPr lang="en-US" dirty="0" err="1"/>
              <a:t>ont</a:t>
            </a:r>
            <a:r>
              <a:rPr lang="en-US" dirty="0"/>
              <a:t> </a:t>
            </a:r>
            <a:r>
              <a:rPr lang="en-US" dirty="0" err="1"/>
              <a:t>été</a:t>
            </a:r>
            <a:r>
              <a:rPr lang="en-US" dirty="0"/>
              <a:t> </a:t>
            </a:r>
            <a:r>
              <a:rPr lang="en-US" dirty="0" err="1" smtClean="0"/>
              <a:t>employés</a:t>
            </a:r>
            <a:r>
              <a:rPr lang="en-US" dirty="0" smtClean="0"/>
              <a:t> </a:t>
            </a:r>
            <a:r>
              <a:rPr lang="en-US" dirty="0"/>
              <a:t>pour voyager </a:t>
            </a:r>
            <a:r>
              <a:rPr lang="en-US" dirty="0" err="1"/>
              <a:t>autour</a:t>
            </a:r>
            <a:r>
              <a:rPr lang="en-US" dirty="0"/>
              <a:t> du monde </a:t>
            </a:r>
            <a:r>
              <a:rPr lang="en-US" dirty="0" smtClean="0"/>
              <a:t> </a:t>
            </a:r>
            <a:r>
              <a:rPr lang="en-US" dirty="0"/>
              <a:t>et </a:t>
            </a:r>
            <a:r>
              <a:rPr lang="en-US" dirty="0" err="1"/>
              <a:t>promouvoir</a:t>
            </a:r>
            <a:r>
              <a:rPr lang="en-US" dirty="0"/>
              <a:t> le </a:t>
            </a:r>
            <a:r>
              <a:rPr lang="en-US" dirty="0" err="1" smtClean="0"/>
              <a:t>cinéma</a:t>
            </a:r>
            <a:r>
              <a:rPr lang="en-US" dirty="0" smtClean="0"/>
              <a:t>. </a:t>
            </a:r>
            <a:r>
              <a:rPr lang="en-US" dirty="0" err="1"/>
              <a:t>Finalement</a:t>
            </a:r>
            <a:r>
              <a:rPr lang="en-US" dirty="0"/>
              <a:t>, </a:t>
            </a:r>
            <a:r>
              <a:rPr lang="fr-FR" dirty="0"/>
              <a:t>Georges Méliès a beaucoup contribué </a:t>
            </a:r>
            <a:r>
              <a:rPr lang="fr-FR" dirty="0" smtClean="0"/>
              <a:t>au </a:t>
            </a:r>
            <a:r>
              <a:rPr lang="fr-FR" dirty="0"/>
              <a:t>développement </a:t>
            </a:r>
            <a:r>
              <a:rPr lang="fr-FR" dirty="0" smtClean="0"/>
              <a:t>des </a:t>
            </a:r>
            <a:r>
              <a:rPr lang="fr-FR" dirty="0"/>
              <a:t>effets spéciaux.</a:t>
            </a:r>
          </a:p>
          <a:p>
            <a:pPr marL="0" indent="0">
              <a:buNone/>
            </a:pPr>
            <a:endParaRPr lang="en-GB" dirty="0"/>
          </a:p>
        </p:txBody>
      </p:sp>
    </p:spTree>
    <p:extLst>
      <p:ext uri="{BB962C8B-B14F-4D97-AF65-F5344CB8AC3E}">
        <p14:creationId xmlns:p14="http://schemas.microsoft.com/office/powerpoint/2010/main" val="634040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365125"/>
            <a:ext cx="11118669" cy="1325563"/>
          </a:xfrm>
        </p:spPr>
        <p:txBody>
          <a:bodyPr/>
          <a:lstStyle/>
          <a:p>
            <a:r>
              <a:rPr lang="en-GB" dirty="0" smtClean="0"/>
              <a:t>Extension:</a:t>
            </a:r>
            <a:br>
              <a:rPr lang="en-GB" dirty="0" smtClean="0"/>
            </a:br>
            <a:r>
              <a:rPr lang="en-GB" dirty="0" err="1" smtClean="0"/>
              <a:t>Traduction</a:t>
            </a:r>
            <a:r>
              <a:rPr lang="en-GB" dirty="0" smtClean="0"/>
              <a:t> </a:t>
            </a:r>
            <a:r>
              <a:rPr lang="en-GB" dirty="0" err="1" smtClean="0"/>
              <a:t>en</a:t>
            </a:r>
            <a:r>
              <a:rPr lang="en-GB" dirty="0" smtClean="0"/>
              <a:t> </a:t>
            </a:r>
            <a:r>
              <a:rPr lang="en-GB" dirty="0" err="1" smtClean="0"/>
              <a:t>anglais</a:t>
            </a:r>
            <a:r>
              <a:rPr lang="en-GB" dirty="0" smtClean="0"/>
              <a:t> = Translation into English</a:t>
            </a:r>
            <a:endParaRPr lang="en-GB" dirty="0"/>
          </a:p>
        </p:txBody>
      </p:sp>
      <p:sp>
        <p:nvSpPr>
          <p:cNvPr id="3" name="Content Placeholder 2"/>
          <p:cNvSpPr>
            <a:spLocks noGrp="1"/>
          </p:cNvSpPr>
          <p:nvPr>
            <p:ph idx="1"/>
          </p:nvPr>
        </p:nvSpPr>
        <p:spPr>
          <a:xfrm>
            <a:off x="104503" y="1825624"/>
            <a:ext cx="11755803" cy="4911351"/>
          </a:xfrm>
        </p:spPr>
        <p:txBody>
          <a:bodyPr>
            <a:normAutofit fontScale="92500"/>
          </a:bodyPr>
          <a:lstStyle/>
          <a:p>
            <a:pPr marL="285750" indent="-285750" fontAlgn="t">
              <a:buFontTx/>
              <a:buChar char="-"/>
            </a:pPr>
            <a:r>
              <a:rPr lang="fr-FR" u="sng" dirty="0"/>
              <a:t>Les</a:t>
            </a:r>
            <a:r>
              <a:rPr lang="en-GB" u="sng" dirty="0"/>
              <a:t> frères </a:t>
            </a:r>
            <a:r>
              <a:rPr lang="en-GB" u="sng" dirty="0" err="1"/>
              <a:t>lumières</a:t>
            </a:r>
            <a:r>
              <a:rPr lang="en-GB" dirty="0"/>
              <a:t/>
            </a:r>
            <a:br>
              <a:rPr lang="en-GB" dirty="0"/>
            </a:br>
            <a:r>
              <a:rPr lang="en-GB" dirty="0"/>
              <a:t>- Le 28 </a:t>
            </a:r>
            <a:r>
              <a:rPr lang="en-GB" dirty="0" err="1"/>
              <a:t>décembre</a:t>
            </a:r>
            <a:r>
              <a:rPr lang="en-GB" dirty="0"/>
              <a:t> 1895 les frères </a:t>
            </a:r>
            <a:r>
              <a:rPr lang="en-GB" dirty="0" err="1"/>
              <a:t>lumières</a:t>
            </a:r>
            <a:r>
              <a:rPr lang="en-GB" dirty="0"/>
              <a:t> </a:t>
            </a:r>
            <a:r>
              <a:rPr lang="en-GB" dirty="0" smtClean="0"/>
              <a:t>/ </a:t>
            </a:r>
            <a:r>
              <a:rPr lang="en-GB" dirty="0" err="1" smtClean="0"/>
              <a:t>ont</a:t>
            </a:r>
            <a:r>
              <a:rPr lang="en-GB" dirty="0" smtClean="0"/>
              <a:t> </a:t>
            </a:r>
            <a:r>
              <a:rPr lang="en-GB" dirty="0" err="1"/>
              <a:t>décidé</a:t>
            </a:r>
            <a:r>
              <a:rPr lang="en-GB" dirty="0"/>
              <a:t> </a:t>
            </a:r>
            <a:r>
              <a:rPr lang="en-GB" dirty="0" smtClean="0"/>
              <a:t> </a:t>
            </a:r>
            <a:r>
              <a:rPr lang="en-GB" dirty="0"/>
              <a:t>de </a:t>
            </a:r>
            <a:r>
              <a:rPr lang="en-GB" dirty="0" err="1"/>
              <a:t>projeter</a:t>
            </a:r>
            <a:r>
              <a:rPr lang="en-GB" dirty="0"/>
              <a:t> </a:t>
            </a:r>
            <a:r>
              <a:rPr lang="en-GB" dirty="0" smtClean="0"/>
              <a:t>/ dix </a:t>
            </a:r>
            <a:r>
              <a:rPr lang="en-GB" dirty="0"/>
              <a:t>films au Salon </a:t>
            </a:r>
            <a:r>
              <a:rPr lang="en-GB" dirty="0" err="1"/>
              <a:t>Indien</a:t>
            </a:r>
            <a:r>
              <a:rPr lang="en-GB" dirty="0"/>
              <a:t> / . </a:t>
            </a:r>
            <a:r>
              <a:rPr lang="en-GB" dirty="0" err="1"/>
              <a:t>L’un</a:t>
            </a:r>
            <a:r>
              <a:rPr lang="en-GB" dirty="0"/>
              <a:t> de </a:t>
            </a:r>
            <a:r>
              <a:rPr lang="en-GB" dirty="0" err="1"/>
              <a:t>ces</a:t>
            </a:r>
            <a:r>
              <a:rPr lang="en-GB" dirty="0"/>
              <a:t> films </a:t>
            </a:r>
            <a:r>
              <a:rPr lang="en-GB" dirty="0" err="1"/>
              <a:t>est</a:t>
            </a:r>
            <a:r>
              <a:rPr lang="en-GB" dirty="0"/>
              <a:t> </a:t>
            </a:r>
            <a:r>
              <a:rPr lang="en-GB" dirty="0" err="1"/>
              <a:t>d’ailleurs</a:t>
            </a:r>
            <a:r>
              <a:rPr lang="en-GB" dirty="0"/>
              <a:t> </a:t>
            </a:r>
            <a:r>
              <a:rPr lang="en-GB" dirty="0" err="1"/>
              <a:t>très</a:t>
            </a:r>
            <a:r>
              <a:rPr lang="en-GB" dirty="0"/>
              <a:t> célèbre  /et </a:t>
            </a:r>
            <a:r>
              <a:rPr lang="en-GB" dirty="0" err="1"/>
              <a:t>s’appelle</a:t>
            </a:r>
            <a:r>
              <a:rPr lang="en-GB" dirty="0"/>
              <a:t> </a:t>
            </a:r>
            <a:r>
              <a:rPr lang="en-GB" i="1" dirty="0"/>
              <a:t>Sortie </a:t>
            </a:r>
            <a:r>
              <a:rPr lang="en-GB" i="1" dirty="0" err="1"/>
              <a:t>d’usine</a:t>
            </a:r>
            <a:r>
              <a:rPr lang="en-GB" i="1" dirty="0"/>
              <a:t> /. </a:t>
            </a:r>
            <a:r>
              <a:rPr lang="en-GB" dirty="0"/>
              <a:t>Je ne </a:t>
            </a:r>
            <a:r>
              <a:rPr lang="en-GB" dirty="0" err="1"/>
              <a:t>pense</a:t>
            </a:r>
            <a:r>
              <a:rPr lang="en-GB" dirty="0"/>
              <a:t> pas </a:t>
            </a:r>
            <a:r>
              <a:rPr lang="en-GB" dirty="0" err="1"/>
              <a:t>qu’il</a:t>
            </a:r>
            <a:r>
              <a:rPr lang="en-GB" dirty="0"/>
              <a:t> faille </a:t>
            </a:r>
            <a:r>
              <a:rPr lang="en-GB" dirty="0" err="1"/>
              <a:t>oublier</a:t>
            </a:r>
            <a:r>
              <a:rPr lang="en-GB" dirty="0"/>
              <a:t>  /</a:t>
            </a:r>
            <a:r>
              <a:rPr lang="en-GB" dirty="0" err="1"/>
              <a:t>qu’il</a:t>
            </a:r>
            <a:r>
              <a:rPr lang="en-GB" dirty="0"/>
              <a:t> </a:t>
            </a:r>
            <a:r>
              <a:rPr lang="en-GB" dirty="0" err="1"/>
              <a:t>n’en</a:t>
            </a:r>
            <a:r>
              <a:rPr lang="en-GB" dirty="0"/>
              <a:t> </a:t>
            </a:r>
            <a:r>
              <a:rPr lang="en-GB" dirty="0" err="1"/>
              <a:t>avait</a:t>
            </a:r>
            <a:r>
              <a:rPr lang="en-GB" dirty="0"/>
              <a:t> que 33  /</a:t>
            </a:r>
            <a:r>
              <a:rPr lang="en-GB" dirty="0" err="1"/>
              <a:t>dans</a:t>
            </a:r>
            <a:r>
              <a:rPr lang="en-GB" dirty="0"/>
              <a:t> la </a:t>
            </a:r>
            <a:r>
              <a:rPr lang="en-GB" dirty="0" err="1"/>
              <a:t>salle</a:t>
            </a:r>
            <a:r>
              <a:rPr lang="en-GB" dirty="0"/>
              <a:t> </a:t>
            </a:r>
            <a:r>
              <a:rPr lang="en-GB" dirty="0" err="1"/>
              <a:t>ce</a:t>
            </a:r>
            <a:r>
              <a:rPr lang="en-GB" dirty="0"/>
              <a:t> </a:t>
            </a:r>
            <a:r>
              <a:rPr lang="en-GB" dirty="0" err="1"/>
              <a:t>soir-là</a:t>
            </a:r>
            <a:r>
              <a:rPr lang="en-GB" dirty="0"/>
              <a:t> /. </a:t>
            </a:r>
            <a:r>
              <a:rPr lang="en-GB" dirty="0" err="1"/>
              <a:t>Dès</a:t>
            </a:r>
            <a:r>
              <a:rPr lang="en-GB" dirty="0"/>
              <a:t> le début de </a:t>
            </a:r>
            <a:r>
              <a:rPr lang="en-GB" dirty="0" err="1"/>
              <a:t>l’année</a:t>
            </a:r>
            <a:r>
              <a:rPr lang="en-GB" dirty="0"/>
              <a:t> 1896 / des j</a:t>
            </a:r>
            <a:r>
              <a:rPr lang="en-US" dirty="0" err="1"/>
              <a:t>eunes</a:t>
            </a:r>
            <a:r>
              <a:rPr lang="en-US" dirty="0"/>
              <a:t> </a:t>
            </a:r>
            <a:r>
              <a:rPr lang="en-US" dirty="0" err="1"/>
              <a:t>ont</a:t>
            </a:r>
            <a:r>
              <a:rPr lang="en-US" dirty="0"/>
              <a:t> </a:t>
            </a:r>
            <a:r>
              <a:rPr lang="en-US" dirty="0" err="1"/>
              <a:t>été</a:t>
            </a:r>
            <a:r>
              <a:rPr lang="en-US" dirty="0"/>
              <a:t> </a:t>
            </a:r>
            <a:r>
              <a:rPr lang="en-US" dirty="0" err="1"/>
              <a:t>employés</a:t>
            </a:r>
            <a:r>
              <a:rPr lang="en-US" dirty="0"/>
              <a:t> / pour voyager </a:t>
            </a:r>
            <a:r>
              <a:rPr lang="en-US" dirty="0" err="1"/>
              <a:t>autour</a:t>
            </a:r>
            <a:r>
              <a:rPr lang="en-US" dirty="0"/>
              <a:t> du monde  / et </a:t>
            </a:r>
            <a:r>
              <a:rPr lang="en-US" dirty="0" err="1"/>
              <a:t>promouvoir</a:t>
            </a:r>
            <a:r>
              <a:rPr lang="en-US" dirty="0"/>
              <a:t> le </a:t>
            </a:r>
            <a:r>
              <a:rPr lang="en-US" dirty="0" err="1" smtClean="0"/>
              <a:t>cinéma</a:t>
            </a:r>
            <a:r>
              <a:rPr lang="en-US" dirty="0" smtClean="0"/>
              <a:t> </a:t>
            </a:r>
            <a:r>
              <a:rPr lang="en-US" dirty="0"/>
              <a:t>/. </a:t>
            </a:r>
            <a:r>
              <a:rPr lang="en-US" dirty="0" err="1"/>
              <a:t>Finalement</a:t>
            </a:r>
            <a:r>
              <a:rPr lang="en-US" dirty="0"/>
              <a:t>, </a:t>
            </a:r>
            <a:r>
              <a:rPr lang="fr-FR" dirty="0"/>
              <a:t>Georges Méliès a beaucoup contribué / au développement </a:t>
            </a:r>
            <a:r>
              <a:rPr lang="fr-FR" dirty="0" smtClean="0"/>
              <a:t>/ des </a:t>
            </a:r>
            <a:r>
              <a:rPr lang="fr-FR" dirty="0"/>
              <a:t>effets spéciaux.</a:t>
            </a:r>
          </a:p>
          <a:p>
            <a:pPr marL="285750" indent="-285750" fontAlgn="t">
              <a:buFontTx/>
              <a:buChar char="-"/>
            </a:pPr>
            <a:r>
              <a:rPr lang="en-GB" dirty="0" smtClean="0">
                <a:solidFill>
                  <a:srgbClr val="00B050"/>
                </a:solidFill>
              </a:rPr>
              <a:t>On </a:t>
            </a:r>
            <a:r>
              <a:rPr lang="en-GB" dirty="0">
                <a:solidFill>
                  <a:srgbClr val="00B050"/>
                </a:solidFill>
              </a:rPr>
              <a:t>December 28, 1895, the Lumière </a:t>
            </a:r>
            <a:r>
              <a:rPr lang="en-GB" dirty="0" smtClean="0">
                <a:solidFill>
                  <a:srgbClr val="00B050"/>
                </a:solidFill>
              </a:rPr>
              <a:t>brothers/ </a:t>
            </a:r>
            <a:r>
              <a:rPr lang="en-GB" dirty="0">
                <a:solidFill>
                  <a:srgbClr val="00B050"/>
                </a:solidFill>
              </a:rPr>
              <a:t>decided </a:t>
            </a:r>
            <a:r>
              <a:rPr lang="en-GB" dirty="0" smtClean="0">
                <a:solidFill>
                  <a:srgbClr val="00B050"/>
                </a:solidFill>
              </a:rPr>
              <a:t> </a:t>
            </a:r>
            <a:r>
              <a:rPr lang="en-GB" dirty="0">
                <a:solidFill>
                  <a:srgbClr val="00B050"/>
                </a:solidFill>
              </a:rPr>
              <a:t>to </a:t>
            </a:r>
            <a:r>
              <a:rPr lang="en-GB" dirty="0" smtClean="0">
                <a:solidFill>
                  <a:srgbClr val="00B050"/>
                </a:solidFill>
              </a:rPr>
              <a:t>screen/ </a:t>
            </a:r>
            <a:r>
              <a:rPr lang="en-GB" dirty="0">
                <a:solidFill>
                  <a:srgbClr val="00B050"/>
                </a:solidFill>
              </a:rPr>
              <a:t>ten films at the Indian Salon./ One of these films is very famous / and is called Sortie </a:t>
            </a:r>
            <a:r>
              <a:rPr lang="en-GB" dirty="0" err="1">
                <a:solidFill>
                  <a:srgbClr val="00B050"/>
                </a:solidFill>
              </a:rPr>
              <a:t>d’usine</a:t>
            </a:r>
            <a:r>
              <a:rPr lang="en-GB" dirty="0">
                <a:solidFill>
                  <a:srgbClr val="00B050"/>
                </a:solidFill>
              </a:rPr>
              <a:t>. / I don’t think we should forget / that there were only 33 (people) / in the room that night. / From the beginning of 1896 / young people were employed / to travel around the world  /and promote cinema /. Finally, Georges </a:t>
            </a:r>
            <a:r>
              <a:rPr lang="en-GB" dirty="0" err="1">
                <a:solidFill>
                  <a:srgbClr val="00B050"/>
                </a:solidFill>
              </a:rPr>
              <a:t>Méliès</a:t>
            </a:r>
            <a:r>
              <a:rPr lang="en-GB" dirty="0">
                <a:solidFill>
                  <a:srgbClr val="00B050"/>
                </a:solidFill>
              </a:rPr>
              <a:t> contributed a lot / to the development </a:t>
            </a:r>
            <a:r>
              <a:rPr lang="en-GB" dirty="0" smtClean="0">
                <a:solidFill>
                  <a:srgbClr val="00B050"/>
                </a:solidFill>
              </a:rPr>
              <a:t>/ of </a:t>
            </a:r>
            <a:r>
              <a:rPr lang="en-GB" dirty="0">
                <a:solidFill>
                  <a:srgbClr val="00B050"/>
                </a:solidFill>
              </a:rPr>
              <a:t>special effects.</a:t>
            </a:r>
          </a:p>
          <a:p>
            <a:pPr marL="0" indent="0">
              <a:buNone/>
            </a:pPr>
            <a:endParaRPr lang="en-GB" dirty="0"/>
          </a:p>
        </p:txBody>
      </p:sp>
    </p:spTree>
    <p:extLst>
      <p:ext uri="{BB962C8B-B14F-4D97-AF65-F5344CB8AC3E}">
        <p14:creationId xmlns:p14="http://schemas.microsoft.com/office/powerpoint/2010/main" val="29442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68" t="14769" r="52143" b="47296"/>
          <a:stretch/>
        </p:blipFill>
        <p:spPr>
          <a:xfrm>
            <a:off x="144379" y="1356947"/>
            <a:ext cx="4174980" cy="3467684"/>
          </a:xfrm>
          <a:prstGeom prst="rect">
            <a:avLst/>
          </a:prstGeom>
        </p:spPr>
      </p:pic>
      <p:pic>
        <p:nvPicPr>
          <p:cNvPr id="5" name="Picture 4"/>
          <p:cNvPicPr>
            <a:picLocks noChangeAspect="1"/>
          </p:cNvPicPr>
          <p:nvPr/>
        </p:nvPicPr>
        <p:blipFill rotWithShape="1">
          <a:blip r:embed="rId2"/>
          <a:srcRect l="49462" t="51255" r="3153"/>
          <a:stretch/>
        </p:blipFill>
        <p:spPr>
          <a:xfrm>
            <a:off x="8511611" y="37970"/>
            <a:ext cx="3616221" cy="3688829"/>
          </a:xfrm>
          <a:prstGeom prst="rect">
            <a:avLst/>
          </a:prstGeom>
        </p:spPr>
      </p:pic>
      <p:pic>
        <p:nvPicPr>
          <p:cNvPr id="8" name="Picture 7"/>
          <p:cNvPicPr>
            <a:picLocks noChangeAspect="1"/>
          </p:cNvPicPr>
          <p:nvPr/>
        </p:nvPicPr>
        <p:blipFill rotWithShape="1">
          <a:blip r:embed="rId2"/>
          <a:srcRect l="47922" t="15219" r="6021" b="48197"/>
          <a:stretch/>
        </p:blipFill>
        <p:spPr>
          <a:xfrm>
            <a:off x="4298216" y="1356947"/>
            <a:ext cx="4204100" cy="3311306"/>
          </a:xfrm>
          <a:prstGeom prst="rect">
            <a:avLst/>
          </a:prstGeom>
        </p:spPr>
      </p:pic>
      <p:pic>
        <p:nvPicPr>
          <p:cNvPr id="9" name="Picture 8"/>
          <p:cNvPicPr>
            <a:picLocks noChangeAspect="1"/>
          </p:cNvPicPr>
          <p:nvPr/>
        </p:nvPicPr>
        <p:blipFill rotWithShape="1">
          <a:blip r:embed="rId2"/>
          <a:srcRect r="2370" b="84556"/>
          <a:stretch/>
        </p:blipFill>
        <p:spPr>
          <a:xfrm>
            <a:off x="0" y="126510"/>
            <a:ext cx="8502316" cy="1230437"/>
          </a:xfrm>
          <a:prstGeom prst="rect">
            <a:avLst/>
          </a:prstGeom>
        </p:spPr>
      </p:pic>
      <p:pic>
        <p:nvPicPr>
          <p:cNvPr id="11" name="Picture 10"/>
          <p:cNvPicPr>
            <a:picLocks noChangeAspect="1"/>
          </p:cNvPicPr>
          <p:nvPr/>
        </p:nvPicPr>
        <p:blipFill rotWithShape="1">
          <a:blip r:embed="rId2"/>
          <a:srcRect l="255" t="51255" r="51212" b="10078"/>
          <a:stretch/>
        </p:blipFill>
        <p:spPr>
          <a:xfrm>
            <a:off x="8623906" y="4022984"/>
            <a:ext cx="3537614" cy="2794911"/>
          </a:xfrm>
          <a:prstGeom prst="rect">
            <a:avLst/>
          </a:prstGeom>
        </p:spPr>
      </p:pic>
      <p:sp>
        <p:nvSpPr>
          <p:cNvPr id="2" name="Rectangle 1"/>
          <p:cNvSpPr/>
          <p:nvPr/>
        </p:nvSpPr>
        <p:spPr>
          <a:xfrm>
            <a:off x="4319359" y="4598020"/>
            <a:ext cx="3749820" cy="2266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6626665" y="4427558"/>
            <a:ext cx="1875652" cy="2406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2369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23696" cy="6766560"/>
          </a:xfrm>
          <a:prstGeom prst="rect">
            <a:avLst/>
          </a:prstGeom>
        </p:spPr>
      </p:pic>
      <p:pic>
        <p:nvPicPr>
          <p:cNvPr id="6" name="Picture 5"/>
          <p:cNvPicPr>
            <a:picLocks noChangeAspect="1"/>
          </p:cNvPicPr>
          <p:nvPr/>
        </p:nvPicPr>
        <p:blipFill>
          <a:blip r:embed="rId3"/>
          <a:stretch>
            <a:fillRect/>
          </a:stretch>
        </p:blipFill>
        <p:spPr>
          <a:xfrm>
            <a:off x="6823696" y="837903"/>
            <a:ext cx="5048250" cy="1847850"/>
          </a:xfrm>
          <a:prstGeom prst="rect">
            <a:avLst/>
          </a:prstGeom>
        </p:spPr>
      </p:pic>
      <p:pic>
        <p:nvPicPr>
          <p:cNvPr id="7" name="Picture 6"/>
          <p:cNvPicPr>
            <a:picLocks noChangeAspect="1"/>
          </p:cNvPicPr>
          <p:nvPr/>
        </p:nvPicPr>
        <p:blipFill>
          <a:blip r:embed="rId4"/>
          <a:stretch>
            <a:fillRect/>
          </a:stretch>
        </p:blipFill>
        <p:spPr>
          <a:xfrm>
            <a:off x="6673506" y="3590260"/>
            <a:ext cx="5518494" cy="3015071"/>
          </a:xfrm>
          <a:prstGeom prst="rect">
            <a:avLst/>
          </a:prstGeom>
        </p:spPr>
      </p:pic>
      <p:sp>
        <p:nvSpPr>
          <p:cNvPr id="2" name="TextBox 1"/>
          <p:cNvSpPr txBox="1"/>
          <p:nvPr/>
        </p:nvSpPr>
        <p:spPr>
          <a:xfrm>
            <a:off x="7416890" y="0"/>
            <a:ext cx="4775110" cy="369332"/>
          </a:xfrm>
          <a:prstGeom prst="rect">
            <a:avLst/>
          </a:prstGeom>
          <a:noFill/>
        </p:spPr>
        <p:txBody>
          <a:bodyPr wrap="square" rtlCol="0">
            <a:spAutoFit/>
          </a:bodyPr>
          <a:lstStyle/>
          <a:p>
            <a:r>
              <a:rPr lang="en-GB" dirty="0" smtClean="0"/>
              <a:t>p. 114 ex. 2</a:t>
            </a:r>
            <a:endParaRPr lang="en-GB" dirty="0"/>
          </a:p>
        </p:txBody>
      </p:sp>
      <p:sp>
        <p:nvSpPr>
          <p:cNvPr id="3" name="Rectangle 2"/>
          <p:cNvSpPr/>
          <p:nvPr/>
        </p:nvSpPr>
        <p:spPr>
          <a:xfrm>
            <a:off x="6823696" y="369332"/>
            <a:ext cx="6096000" cy="685059"/>
          </a:xfrm>
          <a:prstGeom prst="rect">
            <a:avLst/>
          </a:prstGeom>
        </p:spPr>
        <p:txBody>
          <a:bodyPr>
            <a:spAutoFit/>
          </a:bodyPr>
          <a:lstStyle/>
          <a:p>
            <a:pPr>
              <a:lnSpc>
                <a:spcPct val="107000"/>
              </a:lnSpc>
              <a:spcAft>
                <a:spcPts val="800"/>
              </a:spcAft>
            </a:pPr>
            <a:r>
              <a:rPr lang="en-GB" b="1" u="sng" dirty="0">
                <a:solidFill>
                  <a:srgbClr val="7030A0"/>
                </a:solidFill>
                <a:latin typeface="Gill Sans MT" panose="020B0502020104020203" pitchFamily="34" charset="0"/>
                <a:ea typeface="Calibri" panose="020F0502020204030204" pitchFamily="34" charset="0"/>
                <a:cs typeface="Times New Roman" panose="02020603050405020304" pitchFamily="18" charset="0"/>
              </a:rPr>
              <a:t>2a – Read the text and find the synonyms for the words: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823696" y="2743973"/>
            <a:ext cx="5186334" cy="685059"/>
          </a:xfrm>
          <a:prstGeom prst="rect">
            <a:avLst/>
          </a:prstGeom>
        </p:spPr>
        <p:txBody>
          <a:bodyPr wrap="square">
            <a:spAutoFit/>
          </a:bodyPr>
          <a:lstStyle/>
          <a:p>
            <a:pPr>
              <a:lnSpc>
                <a:spcPct val="107000"/>
              </a:lnSpc>
              <a:spcAft>
                <a:spcPts val="800"/>
              </a:spcAft>
            </a:pPr>
            <a:r>
              <a:rPr lang="en-GB" b="1" u="sng" dirty="0" smtClean="0">
                <a:solidFill>
                  <a:srgbClr val="7030A0"/>
                </a:solidFill>
                <a:latin typeface="Gill Sans MT" panose="020B0502020104020203" pitchFamily="34" charset="0"/>
                <a:ea typeface="Calibri" panose="020F0502020204030204" pitchFamily="34" charset="0"/>
                <a:cs typeface="Times New Roman" panose="02020603050405020304" pitchFamily="18" charset="0"/>
              </a:rPr>
              <a:t>2b – Complete the phrases by trying to use your own words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81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764383" cy="6707743"/>
          </a:xfrm>
          <a:prstGeom prst="rect">
            <a:avLst/>
          </a:prstGeom>
        </p:spPr>
      </p:pic>
      <p:sp>
        <p:nvSpPr>
          <p:cNvPr id="2" name="Rectangle 1"/>
          <p:cNvSpPr/>
          <p:nvPr/>
        </p:nvSpPr>
        <p:spPr>
          <a:xfrm>
            <a:off x="8808720" y="0"/>
            <a:ext cx="3522617" cy="3200876"/>
          </a:xfrm>
          <a:prstGeom prst="rect">
            <a:avLst/>
          </a:prstGeom>
        </p:spPr>
        <p:txBody>
          <a:bodyPr wrap="square">
            <a:spAutoFit/>
          </a:bodyPr>
          <a:lstStyle/>
          <a:p>
            <a:pPr>
              <a:spcAft>
                <a:spcPts val="600"/>
              </a:spcAft>
            </a:pPr>
            <a:r>
              <a:rPr lang="fr-FR"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Ex. 2a: </a:t>
            </a:r>
            <a:r>
              <a:rPr lang="fr-FR" b="1" dirty="0" err="1" smtClean="0">
                <a:solidFill>
                  <a:srgbClr val="00B050"/>
                </a:solidFill>
                <a:latin typeface="Arial" panose="020B0604020202020204" pitchFamily="34" charset="0"/>
                <a:ea typeface="Cambria" panose="02040503050406030204" pitchFamily="18" charset="0"/>
                <a:cs typeface="Times New Roman" panose="02020603050405020304" pitchFamily="18" charset="0"/>
              </a:rPr>
              <a:t>Answers</a:t>
            </a:r>
            <a:endParaRPr lang="en-GB" b="1"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1 	il voulait</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2 	fuir</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3 	prestidigitateur</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4 	de cette époque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5 	sur le territoire français</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6 	majeure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7 	reconnue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8 	</a:t>
            </a:r>
            <a:r>
              <a:rPr lang="en-GB" dirty="0" err="1">
                <a:solidFill>
                  <a:srgbClr val="00B050"/>
                </a:solidFill>
                <a:latin typeface="Arial" panose="020B0604020202020204" pitchFamily="34" charset="0"/>
                <a:ea typeface="Cambria" panose="02040503050406030204" pitchFamily="18" charset="0"/>
                <a:cs typeface="Times New Roman" panose="02020603050405020304" pitchFamily="18" charset="0"/>
              </a:rPr>
              <a:t>aujourd’hui</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p:txBody>
      </p:sp>
      <p:sp>
        <p:nvSpPr>
          <p:cNvPr id="3" name="Rectangle 2"/>
          <p:cNvSpPr/>
          <p:nvPr/>
        </p:nvSpPr>
        <p:spPr>
          <a:xfrm>
            <a:off x="6557554" y="2980015"/>
            <a:ext cx="5634446" cy="3877985"/>
          </a:xfrm>
          <a:prstGeom prst="rect">
            <a:avLst/>
          </a:prstGeom>
        </p:spPr>
        <p:txBody>
          <a:bodyPr wrap="square">
            <a:spAutoFit/>
          </a:bodyPr>
          <a:lstStyle/>
          <a:p>
            <a:pPr>
              <a:spcAft>
                <a:spcPts val="600"/>
              </a:spcAft>
            </a:pPr>
            <a:r>
              <a:rPr lang="fr-FR"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Ex. 2b: </a:t>
            </a:r>
            <a:r>
              <a:rPr lang="fr-FR" b="1" dirty="0" err="1" smtClean="0">
                <a:solidFill>
                  <a:srgbClr val="00B050"/>
                </a:solidFill>
                <a:latin typeface="Arial" panose="020B0604020202020204" pitchFamily="34" charset="0"/>
                <a:ea typeface="Cambria" panose="02040503050406030204" pitchFamily="18" charset="0"/>
                <a:cs typeface="Times New Roman" panose="02020603050405020304" pitchFamily="18" charset="0"/>
              </a:rPr>
              <a:t>Suggested</a:t>
            </a:r>
            <a:r>
              <a:rPr lang="fr-FR"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 </a:t>
            </a:r>
            <a:r>
              <a:rPr lang="fr-FR" b="1" dirty="0" err="1">
                <a:solidFill>
                  <a:srgbClr val="00B050"/>
                </a:solidFill>
                <a:latin typeface="Arial" panose="020B0604020202020204" pitchFamily="34" charset="0"/>
                <a:ea typeface="Cambria" panose="02040503050406030204" pitchFamily="18" charset="0"/>
                <a:cs typeface="Times New Roman" panose="02020603050405020304" pitchFamily="18" charset="0"/>
              </a:rPr>
              <a:t>answers</a:t>
            </a:r>
            <a:endParaRPr lang="en-GB" b="1"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1 	Thomas Edison voulait monopoliser l’exploitation du cinéma aux États-Unis / du cinéma américain.</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2 	La police américaine a confisqué les appareils des frères Lumière.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3 	En France les frères Lumière avaient trois concurrents.</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4 	Georges Méliès tournait des films de ses illusions.</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5 	Ses projections duraient moins d’une minute.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6 	Les appareils utilisés par les compagnies de Gaumont et Pathé ressemblaient à l’invention des frères Lumière.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431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65125"/>
            <a:ext cx="11029950" cy="1325563"/>
          </a:xfrm>
        </p:spPr>
        <p:txBody>
          <a:bodyPr>
            <a:normAutofit fontScale="90000"/>
          </a:bodyPr>
          <a:lstStyle/>
          <a:p>
            <a:r>
              <a:rPr lang="en-GB" b="1" u="sng" dirty="0">
                <a:solidFill>
                  <a:srgbClr val="7030A0"/>
                </a:solidFill>
              </a:rPr>
              <a:t>Extension</a:t>
            </a:r>
            <a:r>
              <a:rPr lang="en-GB" b="1" u="sng" dirty="0" smtClean="0">
                <a:solidFill>
                  <a:srgbClr val="7030A0"/>
                </a:solidFill>
              </a:rPr>
              <a:t>: P. 113 ex. 1</a:t>
            </a:r>
            <a:r>
              <a:rPr lang="en-GB" dirty="0" smtClean="0">
                <a:solidFill>
                  <a:srgbClr val="7030A0"/>
                </a:solidFill>
              </a:rPr>
              <a:t/>
            </a:r>
            <a:br>
              <a:rPr lang="en-GB" dirty="0" smtClean="0">
                <a:solidFill>
                  <a:srgbClr val="7030A0"/>
                </a:solidFill>
              </a:rPr>
            </a:br>
            <a:r>
              <a:rPr lang="en-GB" dirty="0" smtClean="0">
                <a:solidFill>
                  <a:srgbClr val="7030A0"/>
                </a:solidFill>
              </a:rPr>
              <a:t>Research (online) the answers to the following questions and write down your responses in French.</a:t>
            </a:r>
            <a:endParaRPr lang="en-GB" dirty="0"/>
          </a:p>
        </p:txBody>
      </p:sp>
      <p:pic>
        <p:nvPicPr>
          <p:cNvPr id="4" name="Picture 3"/>
          <p:cNvPicPr>
            <a:picLocks noChangeAspect="1"/>
          </p:cNvPicPr>
          <p:nvPr/>
        </p:nvPicPr>
        <p:blipFill>
          <a:blip r:embed="rId2"/>
          <a:stretch>
            <a:fillRect/>
          </a:stretch>
        </p:blipFill>
        <p:spPr>
          <a:xfrm>
            <a:off x="323850" y="1913843"/>
            <a:ext cx="11544300" cy="3552825"/>
          </a:xfrm>
          <a:prstGeom prst="rect">
            <a:avLst/>
          </a:prstGeom>
        </p:spPr>
      </p:pic>
      <p:sp>
        <p:nvSpPr>
          <p:cNvPr id="5" name="TextBox 4"/>
          <p:cNvSpPr txBox="1"/>
          <p:nvPr/>
        </p:nvSpPr>
        <p:spPr>
          <a:xfrm>
            <a:off x="783771" y="5466668"/>
            <a:ext cx="4049486" cy="646331"/>
          </a:xfrm>
          <a:prstGeom prst="rect">
            <a:avLst/>
          </a:prstGeom>
          <a:noFill/>
        </p:spPr>
        <p:txBody>
          <a:bodyPr wrap="square" rtlCol="0">
            <a:spAutoFit/>
          </a:bodyPr>
          <a:lstStyle/>
          <a:p>
            <a:r>
              <a:rPr lang="en-GB" b="1" u="sng" dirty="0" smtClean="0"/>
              <a:t>Picture above: An actual poster for a film by </a:t>
            </a:r>
            <a:r>
              <a:rPr lang="en-GB" b="1" u="sng" dirty="0"/>
              <a:t>the </a:t>
            </a:r>
            <a:r>
              <a:rPr lang="en-GB" b="1" u="sng" dirty="0" smtClean="0"/>
              <a:t>Lumière brothers in 1895</a:t>
            </a:r>
            <a:endParaRPr lang="en-GB" b="1" u="sng" dirty="0"/>
          </a:p>
        </p:txBody>
      </p:sp>
    </p:spTree>
    <p:extLst>
      <p:ext uri="{BB962C8B-B14F-4D97-AF65-F5344CB8AC3E}">
        <p14:creationId xmlns:p14="http://schemas.microsoft.com/office/powerpoint/2010/main" val="2143730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342EDAA85D1846BDA508A28141BC2B" ma:contentTypeVersion="" ma:contentTypeDescription="Create a new document." ma:contentTypeScope="" ma:versionID="770bcb65b00a38b533a5ae73b732dd47">
  <xsd:schema xmlns:xsd="http://www.w3.org/2001/XMLSchema" xmlns:xs="http://www.w3.org/2001/XMLSchema" xmlns:p="http://schemas.microsoft.com/office/2006/metadata/properties" xmlns:ns1="http://schemas.microsoft.com/sharepoint/v3" xmlns:ns2="560e83b5-ecf1-49b5-8df5-efdeba3aea8e" xmlns:ns3="8ffecbdb-44a8-4cbb-adbc-24189428b1e5" xmlns:ns4="243c381b-9e7b-4f3f-9faa-d5f947766a1e" targetNamespace="http://schemas.microsoft.com/office/2006/metadata/properties" ma:root="true" ma:fieldsID="1fbe1ccc4d1c4fb1b91b7c51020147e4" ns1:_="" ns2:_="" ns3:_="" ns4:_="">
    <xsd:import namespace="http://schemas.microsoft.com/sharepoint/v3"/>
    <xsd:import namespace="560e83b5-ecf1-49b5-8df5-efdeba3aea8e"/>
    <xsd:import namespace="8ffecbdb-44a8-4cbb-adbc-24189428b1e5"/>
    <xsd:import namespace="243c381b-9e7b-4f3f-9faa-d5f947766a1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_Flow_SignoffStatu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e83b5-ecf1-49b5-8df5-efdeba3ae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ecbdb-44a8-4cbb-adbc-24189428b1e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43c381b-9e7b-4f3f-9faa-d5f947766a1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243c381b-9e7b-4f3f-9faa-d5f947766a1e" xsi:nil="true"/>
    <LastSharedByTime xmlns="8ffecbdb-44a8-4cbb-adbc-24189428b1e5" xsi:nil="true"/>
    <LastSharedByUser xmlns="8ffecbdb-44a8-4cbb-adbc-24189428b1e5" xsi:nil="true"/>
    <SharedWithUsers xmlns="560e83b5-ecf1-49b5-8df5-efdeba3aea8e">
      <UserInfo>
        <DisplayName/>
        <AccountId xsi:nil="true"/>
        <AccountType/>
      </UserInfo>
    </SharedWithUsers>
  </documentManagement>
</p:properties>
</file>

<file path=customXml/itemProps1.xml><?xml version="1.0" encoding="utf-8"?>
<ds:datastoreItem xmlns:ds="http://schemas.openxmlformats.org/officeDocument/2006/customXml" ds:itemID="{E6461D92-2306-4141-8D78-C348D480E614}"/>
</file>

<file path=customXml/itemProps2.xml><?xml version="1.0" encoding="utf-8"?>
<ds:datastoreItem xmlns:ds="http://schemas.openxmlformats.org/officeDocument/2006/customXml" ds:itemID="{4CED26A0-E67D-4F54-91C9-1A65AA7DC767}">
  <ds:schemaRefs>
    <ds:schemaRef ds:uri="http://schemas.microsoft.com/sharepoint/v3/contenttype/forms"/>
  </ds:schemaRefs>
</ds:datastoreItem>
</file>

<file path=customXml/itemProps3.xml><?xml version="1.0" encoding="utf-8"?>
<ds:datastoreItem xmlns:ds="http://schemas.openxmlformats.org/officeDocument/2006/customXml" ds:itemID="{FE786BB8-B86F-4980-8A79-81516A3FA01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1c6c2e73-253b-46df-9c1a-52bf3bf6c398"/>
    <ds:schemaRef ds:uri="http://purl.org/dc/elements/1.1/"/>
    <ds:schemaRef ds:uri="http://schemas.openxmlformats.org/package/2006/metadata/core-properties"/>
    <ds:schemaRef ds:uri="b2bc36ba-62b7-495f-9130-2b1dc5689bf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173</TotalTime>
  <Words>2499</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Gill Sans MT</vt:lpstr>
      <vt:lpstr>Times New Roman</vt:lpstr>
      <vt:lpstr>Wingdings</vt:lpstr>
      <vt:lpstr>Office Theme</vt:lpstr>
      <vt:lpstr>Objectives: We are going to … 1) Learn about the birth of cinema 2) Complete a speaking activity on a short film 3) Study the popularity of French cinéma</vt:lpstr>
      <vt:lpstr>La naissance du cinéma: The birth of cinema https://www.youtube.com/watch?v=qQbEtjZ-AHI  Régarde cette vidéo et réponds aux questions suivantes. Watch this video and answer the following questions: (Use French subtitles for help if needed)</vt:lpstr>
      <vt:lpstr>La naissance du cinéma: The birth of cinema https://www.youtube.com/watch?v=qQbEtjZ-AHI  Régarde cette vidéo et réponds aux questions suivantes. Watch this video and answer the following questions: (Use French subtitles for help if needed)</vt:lpstr>
      <vt:lpstr>Extension: Traduction en anglais. Translation into English</vt:lpstr>
      <vt:lpstr>Extension: Traduction en anglais = Translation into English</vt:lpstr>
      <vt:lpstr>PowerPoint Presentation</vt:lpstr>
      <vt:lpstr>PowerPoint Presentation</vt:lpstr>
      <vt:lpstr>PowerPoint Presentation</vt:lpstr>
      <vt:lpstr>Extension: P. 113 ex. 1 Research (online) the answers to the following questions and write down your responses in French.</vt:lpstr>
      <vt:lpstr>PowerPoint Presentation</vt:lpstr>
      <vt:lpstr>Regarde cette vidéo. Watch this video:  https://www.youtube.com/watch?v=57OfpjO_ZUA (French subtitles) https://www.youtube.com/watch?v=VqwgeZooUmQ (English subtitles)</vt:lpstr>
      <vt:lpstr>Le cinéma en France (statistics) – video  Regardez. Sit back and watch!</vt:lpstr>
      <vt:lpstr>Cultural input: Lisez! Simply read and learn about the trends of going to the cinéma in France.</vt:lpstr>
      <vt:lpstr>3) Popularity of French cinema</vt:lpstr>
      <vt:lpstr>PowerPoint Presentation</vt:lpstr>
      <vt:lpstr>Extension:  Translation  p. 35 ex. 3– cinema statistics in France</vt:lpstr>
      <vt:lpstr>Translation – cinema statistics in France</vt:lpstr>
      <vt:lpstr>p. 35 ex. 4 – Écoutez  Before students listen to Martine in activity 4, do this matching activity:</vt:lpstr>
      <vt:lpstr>p. 35 ex. 4 – Écoutez  Before students listen to Martine in activity 4, do this matching activity:</vt:lpstr>
      <vt:lpstr>p. 35 ex. 4 - Écoutez</vt:lpstr>
      <vt:lpstr>p. 35 ex. 4 - Écoutez</vt:lpstr>
      <vt:lpstr>Extension: transcript. Read through the transcript and check any new vocabulary. Look up 5-10 words and use wordreference.com or google translate to understand.</vt:lpstr>
      <vt:lpstr>Extension: p. 37 ex. 5 </vt:lpstr>
      <vt:lpstr>Extension: p. 37 ex. 5 </vt:lpstr>
      <vt:lpstr>Extra / enrichment:  1) Write a short summary of a film (a French-speaking film, or, if not, a film in any language!). Use the text from p. 37 ex. 4 to help you. If you would like to, watch the film before. There are many on Netflix suitable for learners: https://www.fluentu.com/blog/french/best-french-movies-on-netflix/  There are also some on youtube: http://foreignlanguagecollective.com/13-french-movies-can-watch-youtube/)!  2) There are several extension tasks on this Powerpoint. Try and have a go at them!  3) Have a listen to this podcast for French learners about why TV series are so popular. You can find the episode and the transcript of this episode at this link: https://innerfrench.com/49-pourquoi-series-populaires/ . </vt:lpstr>
    </vt:vector>
  </TitlesOfParts>
  <Company>Christs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1) History of French film 2) Popularity of French cinéma</dc:title>
  <dc:creator>Hugo Costain</dc:creator>
  <cp:lastModifiedBy>Hugo Costain</cp:lastModifiedBy>
  <cp:revision>29</cp:revision>
  <dcterms:created xsi:type="dcterms:W3CDTF">2020-05-30T10:47:08Z</dcterms:created>
  <dcterms:modified xsi:type="dcterms:W3CDTF">2020-06-15T09:31:47Z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0x010100DC342EDAA85D1846BDA508A28141BC2B</vt:lpwstr>
  </property>
  <property fmtid="{D5CDD505-2E9C-101B-9397-08002B2CF9AE}" pid="3" name="Order">
    <vt:r8>539600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